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bookmarkIdSeed="2">
  <p:sldMasterIdLst>
    <p:sldMasterId id="2147483648" r:id="rId1"/>
  </p:sldMasterIdLst>
  <p:notesMasterIdLst>
    <p:notesMasterId r:id="rId95"/>
  </p:notesMasterIdLst>
  <p:handoutMasterIdLst>
    <p:handoutMasterId r:id="rId96"/>
  </p:handoutMasterIdLst>
  <p:sldIdLst>
    <p:sldId id="261" r:id="rId2"/>
    <p:sldId id="262" r:id="rId3"/>
    <p:sldId id="448" r:id="rId4"/>
    <p:sldId id="446" r:id="rId5"/>
    <p:sldId id="289" r:id="rId6"/>
    <p:sldId id="307" r:id="rId7"/>
    <p:sldId id="314" r:id="rId8"/>
    <p:sldId id="317" r:id="rId9"/>
    <p:sldId id="390" r:id="rId10"/>
    <p:sldId id="391" r:id="rId11"/>
    <p:sldId id="392" r:id="rId12"/>
    <p:sldId id="393" r:id="rId13"/>
    <p:sldId id="394" r:id="rId14"/>
    <p:sldId id="395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97" r:id="rId23"/>
    <p:sldId id="399" r:id="rId24"/>
    <p:sldId id="401" r:id="rId25"/>
    <p:sldId id="402" r:id="rId26"/>
    <p:sldId id="403" r:id="rId27"/>
    <p:sldId id="405" r:id="rId28"/>
    <p:sldId id="326" r:id="rId29"/>
    <p:sldId id="333" r:id="rId30"/>
    <p:sldId id="334" r:id="rId31"/>
    <p:sldId id="335" r:id="rId32"/>
    <p:sldId id="336" r:id="rId33"/>
    <p:sldId id="411" r:id="rId34"/>
    <p:sldId id="412" r:id="rId35"/>
    <p:sldId id="337" r:id="rId36"/>
    <p:sldId id="339" r:id="rId37"/>
    <p:sldId id="340" r:id="rId38"/>
    <p:sldId id="341" r:id="rId39"/>
    <p:sldId id="342" r:id="rId40"/>
    <p:sldId id="413" r:id="rId41"/>
    <p:sldId id="414" r:id="rId42"/>
    <p:sldId id="415" r:id="rId43"/>
    <p:sldId id="416" r:id="rId44"/>
    <p:sldId id="355" r:id="rId45"/>
    <p:sldId id="356" r:id="rId46"/>
    <p:sldId id="357" r:id="rId47"/>
    <p:sldId id="358" r:id="rId48"/>
    <p:sldId id="364" r:id="rId49"/>
    <p:sldId id="365" r:id="rId50"/>
    <p:sldId id="366" r:id="rId51"/>
    <p:sldId id="367" r:id="rId52"/>
    <p:sldId id="368" r:id="rId53"/>
    <p:sldId id="369" r:id="rId54"/>
    <p:sldId id="370" r:id="rId55"/>
    <p:sldId id="441" r:id="rId56"/>
    <p:sldId id="442" r:id="rId57"/>
    <p:sldId id="443" r:id="rId58"/>
    <p:sldId id="444" r:id="rId59"/>
    <p:sldId id="445" r:id="rId60"/>
    <p:sldId id="359" r:id="rId61"/>
    <p:sldId id="360" r:id="rId62"/>
    <p:sldId id="361" r:id="rId63"/>
    <p:sldId id="362" r:id="rId64"/>
    <p:sldId id="431" r:id="rId65"/>
    <p:sldId id="432" r:id="rId66"/>
    <p:sldId id="433" r:id="rId67"/>
    <p:sldId id="434" r:id="rId68"/>
    <p:sldId id="435" r:id="rId69"/>
    <p:sldId id="371" r:id="rId70"/>
    <p:sldId id="372" r:id="rId71"/>
    <p:sldId id="374" r:id="rId72"/>
    <p:sldId id="373" r:id="rId73"/>
    <p:sldId id="436" r:id="rId74"/>
    <p:sldId id="437" r:id="rId75"/>
    <p:sldId id="438" r:id="rId76"/>
    <p:sldId id="439" r:id="rId77"/>
    <p:sldId id="440" r:id="rId78"/>
    <p:sldId id="383" r:id="rId79"/>
    <p:sldId id="378" r:id="rId80"/>
    <p:sldId id="379" r:id="rId81"/>
    <p:sldId id="384" r:id="rId82"/>
    <p:sldId id="382" r:id="rId83"/>
    <p:sldId id="423" r:id="rId84"/>
    <p:sldId id="425" r:id="rId85"/>
    <p:sldId id="426" r:id="rId86"/>
    <p:sldId id="427" r:id="rId87"/>
    <p:sldId id="428" r:id="rId88"/>
    <p:sldId id="430" r:id="rId89"/>
    <p:sldId id="386" r:id="rId90"/>
    <p:sldId id="385" r:id="rId91"/>
    <p:sldId id="387" r:id="rId92"/>
    <p:sldId id="389" r:id="rId93"/>
    <p:sldId id="447" r:id="rId94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AB3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434" autoAdjust="0"/>
  </p:normalViewPr>
  <p:slideViewPr>
    <p:cSldViewPr snapToGrid="0">
      <p:cViewPr>
        <p:scale>
          <a:sx n="88" d="100"/>
          <a:sy n="88" d="100"/>
        </p:scale>
        <p:origin x="-138" y="-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9" d="100"/>
          <a:sy n="59" d="100"/>
        </p:scale>
        <p:origin x="126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r>
              <a:rPr lang="fa-IR" sz="1600" b="1" dirty="0">
                <a:cs typeface="B Mitra" pitchFamily="2" charset="-78"/>
              </a:rPr>
              <a:t>گروه آموزش و ارتقاء سلامت</a:t>
            </a:r>
          </a:p>
          <a:p>
            <a:endParaRPr lang="fa-I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5639FEC-DA0B-42AE-996B-40CD7C349C39}" type="datetimeFigureOut">
              <a:rPr lang="fa-IR" smtClean="0"/>
              <a:pPr/>
              <a:t>06/29/1445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B3B672C-5408-45B6-B27D-ED708F40A2C7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58004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6B567A-090F-4525-A68E-4CA6424D5820}" type="datetimeFigureOut">
              <a:rPr lang="fa-IR" smtClean="0"/>
              <a:pPr/>
              <a:t>06/29/1445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33A746-D3D0-42B9-8CA6-A546DBB6BCD6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76166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3A746-D3D0-42B9-8CA6-A546DBB6BCD6}" type="slidenum">
              <a:rPr lang="fa-IR" smtClean="0"/>
              <a:pPr/>
              <a:t>2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9625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39D6-F864-4098-BD1D-A0AA7F65E55A}" type="datetimeFigureOut">
              <a:rPr lang="fa-IR" smtClean="0"/>
              <a:pPr/>
              <a:t>06/29/1445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C413-D9BC-4689-B473-A1A45815D490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86090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39D6-F864-4098-BD1D-A0AA7F65E55A}" type="datetimeFigureOut">
              <a:rPr lang="fa-IR" smtClean="0"/>
              <a:pPr/>
              <a:t>06/29/1445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C413-D9BC-4689-B473-A1A45815D490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98449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39D6-F864-4098-BD1D-A0AA7F65E55A}" type="datetimeFigureOut">
              <a:rPr lang="fa-IR" smtClean="0"/>
              <a:pPr/>
              <a:t>06/29/1445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C413-D9BC-4689-B473-A1A45815D490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65044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39D6-F864-4098-BD1D-A0AA7F65E55A}" type="datetimeFigureOut">
              <a:rPr lang="fa-IR" smtClean="0"/>
              <a:pPr/>
              <a:t>06/29/1445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C413-D9BC-4689-B473-A1A45815D490}" type="slidenum">
              <a:rPr lang="fa-IR" smtClean="0"/>
              <a:pPr/>
              <a:t>‹#›</a:t>
            </a:fld>
            <a:endParaRPr lang="fa-IR"/>
          </a:p>
        </p:txBody>
      </p:sp>
      <p:sp>
        <p:nvSpPr>
          <p:cNvPr id="7" name="Rectangle 6"/>
          <p:cNvSpPr/>
          <p:nvPr userDrawn="1"/>
        </p:nvSpPr>
        <p:spPr>
          <a:xfrm>
            <a:off x="9670177" y="0"/>
            <a:ext cx="2520266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fa-IR"/>
          </a:p>
        </p:txBody>
      </p:sp>
      <p:grpSp>
        <p:nvGrpSpPr>
          <p:cNvPr id="8" name="Group 7"/>
          <p:cNvGrpSpPr>
            <a:grpSpLocks/>
          </p:cNvGrpSpPr>
          <p:nvPr userDrawn="1"/>
        </p:nvGrpSpPr>
        <p:grpSpPr bwMode="auto">
          <a:xfrm>
            <a:off x="9275893" y="61376"/>
            <a:ext cx="2916107" cy="1243013"/>
            <a:chOff x="6413782" y="4165780"/>
            <a:chExt cx="2971070" cy="1243293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6413782" y="4308687"/>
              <a:ext cx="358687" cy="1100386"/>
            </a:xfrm>
            <a:custGeom>
              <a:avLst/>
              <a:gdLst>
                <a:gd name="T0" fmla="*/ 285 w 285"/>
                <a:gd name="T1" fmla="*/ 874 h 874"/>
                <a:gd name="T2" fmla="*/ 0 w 285"/>
                <a:gd name="T3" fmla="*/ 804 h 874"/>
                <a:gd name="T4" fmla="*/ 0 w 285"/>
                <a:gd name="T5" fmla="*/ 0 h 874"/>
                <a:gd name="T6" fmla="*/ 285 w 285"/>
                <a:gd name="T7" fmla="*/ 69 h 874"/>
                <a:gd name="T8" fmla="*/ 285 w 285"/>
                <a:gd name="T9" fmla="*/ 874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5" h="874">
                  <a:moveTo>
                    <a:pt x="285" y="874"/>
                  </a:moveTo>
                  <a:lnTo>
                    <a:pt x="0" y="804"/>
                  </a:lnTo>
                  <a:lnTo>
                    <a:pt x="0" y="0"/>
                  </a:lnTo>
                  <a:lnTo>
                    <a:pt x="285" y="69"/>
                  </a:lnTo>
                  <a:lnTo>
                    <a:pt x="285" y="874"/>
                  </a:lnTo>
                  <a:close/>
                </a:path>
              </a:pathLst>
            </a:custGeom>
            <a:solidFill>
              <a:srgbClr val="F7AF2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6413782" y="4308687"/>
              <a:ext cx="2971070" cy="1006702"/>
            </a:xfrm>
            <a:prstGeom prst="rect">
              <a:avLst/>
            </a:prstGeom>
            <a:solidFill>
              <a:srgbClr val="F7AF25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9024579" y="4165780"/>
              <a:ext cx="360273" cy="1149609"/>
            </a:xfrm>
            <a:custGeom>
              <a:avLst/>
              <a:gdLst>
                <a:gd name="T0" fmla="*/ 286 w 286"/>
                <a:gd name="T1" fmla="*/ 913 h 913"/>
                <a:gd name="T2" fmla="*/ 0 w 286"/>
                <a:gd name="T3" fmla="*/ 804 h 913"/>
                <a:gd name="T4" fmla="*/ 0 w 286"/>
                <a:gd name="T5" fmla="*/ 0 h 913"/>
                <a:gd name="T6" fmla="*/ 286 w 286"/>
                <a:gd name="T7" fmla="*/ 96 h 913"/>
                <a:gd name="T8" fmla="*/ 286 w 286"/>
                <a:gd name="T9" fmla="*/ 913 h 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913">
                  <a:moveTo>
                    <a:pt x="286" y="913"/>
                  </a:moveTo>
                  <a:lnTo>
                    <a:pt x="0" y="804"/>
                  </a:lnTo>
                  <a:lnTo>
                    <a:pt x="0" y="0"/>
                  </a:lnTo>
                  <a:lnTo>
                    <a:pt x="286" y="96"/>
                  </a:lnTo>
                  <a:lnTo>
                    <a:pt x="286" y="913"/>
                  </a:lnTo>
                  <a:close/>
                </a:path>
              </a:pathLst>
            </a:custGeom>
            <a:solidFill>
              <a:srgbClr val="F7AF2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</a:endParaRPr>
            </a:p>
          </p:txBody>
        </p:sp>
      </p:grpSp>
      <p:sp>
        <p:nvSpPr>
          <p:cNvPr id="12" name="Rectangle 11"/>
          <p:cNvSpPr/>
          <p:nvPr userDrawn="1"/>
        </p:nvSpPr>
        <p:spPr>
          <a:xfrm>
            <a:off x="9760800" y="6426300"/>
            <a:ext cx="2464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" indent="0">
              <a:buNone/>
            </a:pPr>
            <a:r>
              <a:rPr lang="fa-IR" b="1" dirty="0">
                <a:cs typeface="B Mitra" pitchFamily="2" charset="-78"/>
              </a:rPr>
              <a:t>گروه آموزش و ارتقاء سلامت</a:t>
            </a:r>
          </a:p>
        </p:txBody>
      </p:sp>
    </p:spTree>
    <p:extLst>
      <p:ext uri="{BB962C8B-B14F-4D97-AF65-F5344CB8AC3E}">
        <p14:creationId xmlns:p14="http://schemas.microsoft.com/office/powerpoint/2010/main" val="30795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39D6-F864-4098-BD1D-A0AA7F65E55A}" type="datetimeFigureOut">
              <a:rPr lang="fa-IR" smtClean="0"/>
              <a:pPr/>
              <a:t>06/29/1445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C413-D9BC-4689-B473-A1A45815D490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30644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39D6-F864-4098-BD1D-A0AA7F65E55A}" type="datetimeFigureOut">
              <a:rPr lang="fa-IR" smtClean="0"/>
              <a:pPr/>
              <a:t>06/29/1445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C413-D9BC-4689-B473-A1A45815D490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891066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39D6-F864-4098-BD1D-A0AA7F65E55A}" type="datetimeFigureOut">
              <a:rPr lang="fa-IR" smtClean="0"/>
              <a:pPr/>
              <a:t>06/29/1445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C413-D9BC-4689-B473-A1A45815D490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533458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39D6-F864-4098-BD1D-A0AA7F65E55A}" type="datetimeFigureOut">
              <a:rPr lang="fa-IR" smtClean="0"/>
              <a:pPr/>
              <a:t>06/29/1445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C413-D9BC-4689-B473-A1A45815D490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16147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39D6-F864-4098-BD1D-A0AA7F65E55A}" type="datetimeFigureOut">
              <a:rPr lang="fa-IR" smtClean="0"/>
              <a:pPr/>
              <a:t>06/29/1445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C413-D9BC-4689-B473-A1A45815D490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69015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39D6-F864-4098-BD1D-A0AA7F65E55A}" type="datetimeFigureOut">
              <a:rPr lang="fa-IR" smtClean="0"/>
              <a:pPr/>
              <a:t>06/29/1445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C413-D9BC-4689-B473-A1A45815D490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39216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C39D6-F864-4098-BD1D-A0AA7F65E55A}" type="datetimeFigureOut">
              <a:rPr lang="fa-IR" smtClean="0"/>
              <a:pPr/>
              <a:t>06/29/1445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83C413-D9BC-4689-B473-A1A45815D490}" type="slidenum">
              <a:rPr lang="fa-IR" smtClean="0"/>
              <a:pPr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21174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2">
              <a:lumMod val="60000"/>
              <a:lumOff val="40000"/>
            </a:schemeClr>
          </a:fgClr>
          <a:bgClr>
            <a:schemeClr val="accent2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C39D6-F864-4098-BD1D-A0AA7F65E55A}" type="datetimeFigureOut">
              <a:rPr lang="fa-IR" smtClean="0"/>
              <a:pPr/>
              <a:t>06/29/1445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83C413-D9BC-4689-B473-A1A45815D490}" type="slidenum">
              <a:rPr lang="fa-IR" smtClean="0"/>
              <a:pPr/>
              <a:t>‹#›</a:t>
            </a:fld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1" y="-309490"/>
            <a:ext cx="1687941" cy="238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41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1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78" y="2407589"/>
            <a:ext cx="11897222" cy="230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92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78" y="1690688"/>
            <a:ext cx="4509374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80" y="1690688"/>
            <a:ext cx="4565069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بروجرد</a:t>
            </a:r>
            <a:endParaRPr lang="fa-IR" sz="36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12265" y="220158"/>
            <a:ext cx="1953321" cy="1325563"/>
          </a:xfrm>
        </p:spPr>
        <p:txBody>
          <a:bodyPr>
            <a:normAutofit/>
          </a:bodyPr>
          <a:lstStyle/>
          <a:p>
            <a:r>
              <a:rPr lang="fa-IR" sz="1600" b="1" dirty="0"/>
              <a:t>آموزش به زائرین و توزیع تراکت آموزشی</a:t>
            </a:r>
            <a:endParaRPr lang="fa-IR" sz="1600" dirty="0"/>
          </a:p>
        </p:txBody>
      </p:sp>
    </p:spTree>
    <p:extLst>
      <p:ext uri="{BB962C8B-B14F-4D97-AF65-F5344CB8AC3E}">
        <p14:creationId xmlns:p14="http://schemas.microsoft.com/office/powerpoint/2010/main" val="3179639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265" y="220158"/>
            <a:ext cx="1953321" cy="1325563"/>
          </a:xfrm>
        </p:spPr>
        <p:txBody>
          <a:bodyPr>
            <a:normAutofit/>
          </a:bodyPr>
          <a:lstStyle/>
          <a:p>
            <a:r>
              <a:rPr lang="fa-IR" sz="1600" b="1" dirty="0"/>
              <a:t>آموزش به زائرین و توزیع تراکت آموزشی</a:t>
            </a:r>
            <a:endParaRPr lang="fa-IR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9" y="1545722"/>
            <a:ext cx="5754030" cy="458233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926" y="1545721"/>
            <a:ext cx="5609064" cy="4582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بروجرد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6427001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6355" y="328960"/>
            <a:ext cx="1975624" cy="928416"/>
          </a:xfrm>
        </p:spPr>
        <p:txBody>
          <a:bodyPr/>
          <a:lstStyle/>
          <a:p>
            <a:r>
              <a:rPr lang="fa-IR" sz="1600" b="1" dirty="0">
                <a:solidFill>
                  <a:prstClr val="black"/>
                </a:solidFill>
              </a:rPr>
              <a:t>آموزش به زائرین و توزیع تراکت آموزشی</a:t>
            </a:r>
            <a:endParaRPr lang="fa-IR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00" y="1690687"/>
            <a:ext cx="5681830" cy="451088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690688"/>
            <a:ext cx="5142571" cy="45108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بروجرد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806695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8534" y="333633"/>
            <a:ext cx="704385" cy="651894"/>
          </a:xfrm>
        </p:spPr>
        <p:txBody>
          <a:bodyPr>
            <a:normAutofit/>
          </a:bodyPr>
          <a:lstStyle/>
          <a:p>
            <a:r>
              <a:rPr lang="fa-IR" sz="3200" dirty="0" smtClean="0"/>
              <a:t>بنر</a:t>
            </a:r>
            <a:endParaRPr lang="fa-IR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019" y="1334529"/>
            <a:ext cx="3450905" cy="522095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727" y="1334529"/>
            <a:ext cx="3587440" cy="52655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بروجرد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246772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3862" y="365125"/>
            <a:ext cx="2118733" cy="839207"/>
          </a:xfrm>
        </p:spPr>
        <p:txBody>
          <a:bodyPr>
            <a:normAutofit/>
          </a:bodyPr>
          <a:lstStyle/>
          <a:p>
            <a:r>
              <a:rPr lang="fa-IR" sz="2000" b="1" dirty="0" smtClean="0"/>
              <a:t>فضای مجازی</a:t>
            </a:r>
            <a:endParaRPr lang="fa-IR" sz="20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4" y="1524542"/>
            <a:ext cx="1958102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419" y="1524543"/>
            <a:ext cx="2215840" cy="4351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97" y="1470373"/>
            <a:ext cx="2277238" cy="4459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73" y="1470373"/>
            <a:ext cx="2354368" cy="448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435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55" y="237371"/>
            <a:ext cx="8291052" cy="785249"/>
          </a:xfrm>
        </p:spPr>
        <p:txBody>
          <a:bodyPr>
            <a:normAutofit/>
          </a:bodyPr>
          <a:lstStyle/>
          <a:p>
            <a:r>
              <a:rPr lang="fa-IR" sz="2000" dirty="0"/>
              <a:t>برگزاری جلسه درون بخشی با ریاست محترم مرکز بهداشت ومسئولین واحدها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735" y="1393723"/>
            <a:ext cx="5542041" cy="4525963"/>
          </a:xfrm>
        </p:spPr>
      </p:pic>
      <p:sp>
        <p:nvSpPr>
          <p:cNvPr id="3" name="TextBox 2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خرم آباد 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566326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994" y="365125"/>
            <a:ext cx="6400800" cy="1096297"/>
          </a:xfrm>
        </p:spPr>
        <p:txBody>
          <a:bodyPr>
            <a:noAutofit/>
          </a:bodyPr>
          <a:lstStyle/>
          <a:p>
            <a:pPr algn="ctr"/>
            <a:r>
              <a:rPr lang="fa-IR" sz="1800" dirty="0"/>
              <a:t>جلسه برون بخشی با ریاست سازمان تبلیغات اسلامی و سرگروه موکب داران و توزیع پمفلت آموزشی به موکب داران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833" y="2617839"/>
            <a:ext cx="3962400" cy="36115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90" y="1779639"/>
            <a:ext cx="4409878" cy="3306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خرم آباد 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285999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1749" y="365125"/>
            <a:ext cx="5754329" cy="1212952"/>
          </a:xfrm>
        </p:spPr>
        <p:txBody>
          <a:bodyPr>
            <a:normAutofit/>
          </a:bodyPr>
          <a:lstStyle/>
          <a:p>
            <a:pPr algn="ctr"/>
            <a:r>
              <a:rPr lang="fa-IR" sz="2400" dirty="0" smtClean="0"/>
              <a:t>برگزاری میز خدمت وآموزش به عزاداران حسینی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42" y="1937779"/>
            <a:ext cx="8229600" cy="3703320"/>
          </a:xfrm>
        </p:spPr>
      </p:pic>
      <p:sp>
        <p:nvSpPr>
          <p:cNvPr id="5" name="TextBox 4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خرم آباد 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449683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69" y="3755924"/>
            <a:ext cx="4155782" cy="297179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70" y="2193824"/>
            <a:ext cx="4064793" cy="30480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269" y="974624"/>
            <a:ext cx="4155782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خرم آباد </a:t>
            </a:r>
            <a:endParaRPr lang="fa-IR" sz="36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799" y="365125"/>
            <a:ext cx="7224252" cy="151069"/>
          </a:xfrm>
        </p:spPr>
        <p:txBody>
          <a:bodyPr>
            <a:noAutofit/>
          </a:bodyPr>
          <a:lstStyle/>
          <a:p>
            <a:pPr algn="ctr"/>
            <a:r>
              <a:rPr lang="fa-IR" sz="2000" dirty="0">
                <a:solidFill>
                  <a:prstClr val="black"/>
                </a:solidFill>
              </a:rPr>
              <a:t>آموزش داوطلبین سلامت و توزیع بروشور در خصوص پیام های بهداشتی ایام عزاداری توسط رابط متخصص</a:t>
            </a:r>
            <a:endParaRPr lang="fa-IR" sz="2000" dirty="0"/>
          </a:p>
        </p:txBody>
      </p:sp>
    </p:spTree>
    <p:extLst>
      <p:ext uri="{BB962C8B-B14F-4D97-AF65-F5344CB8AC3E}">
        <p14:creationId xmlns:p14="http://schemas.microsoft.com/office/powerpoint/2010/main" val="916307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2010" y="365125"/>
            <a:ext cx="5444613" cy="1325563"/>
          </a:xfrm>
        </p:spPr>
        <p:txBody>
          <a:bodyPr>
            <a:normAutofit/>
          </a:bodyPr>
          <a:lstStyle/>
          <a:p>
            <a:pPr algn="ctr"/>
            <a:r>
              <a:rPr lang="fa-IR" sz="2400" dirty="0" smtClean="0"/>
              <a:t>توزیع بسته های آموزشی بین موکبدران در عراق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878" y="2905432"/>
            <a:ext cx="4197180" cy="3314419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10" y="1869024"/>
            <a:ext cx="3962400" cy="3482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خرم آباد 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061704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862141" y="1257273"/>
            <a:ext cx="8366173" cy="4951827"/>
          </a:xfrm>
          <a:prstGeom prst="round2Diag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463550" prst="slope"/>
            <a:bevelB w="114300" prst="hardEdg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68580" indent="0" algn="ctr">
              <a:buNone/>
            </a:pPr>
            <a:r>
              <a:rPr lang="fa-IR" sz="3600" b="1" dirty="0">
                <a:cs typeface="B Titr" panose="00000700000000000000" pitchFamily="2" charset="-78"/>
              </a:rPr>
              <a:t>گزارش </a:t>
            </a:r>
            <a:r>
              <a:rPr lang="fa-IR" sz="3600" b="1" dirty="0" smtClean="0">
                <a:cs typeface="B Titr" panose="00000700000000000000" pitchFamily="2" charset="-78"/>
              </a:rPr>
              <a:t>عملکرد اربعین</a:t>
            </a:r>
            <a:endParaRPr lang="fa-IR" sz="3600" b="1" dirty="0">
              <a:cs typeface="B Titr" panose="00000700000000000000" pitchFamily="2" charset="-78"/>
            </a:endParaRPr>
          </a:p>
          <a:p>
            <a:pPr marL="68580" indent="0" algn="ctr">
              <a:buNone/>
            </a:pPr>
            <a:r>
              <a:rPr lang="fa-IR" sz="2800" b="1" dirty="0" smtClean="0">
                <a:cs typeface="B Titr" panose="00000700000000000000" pitchFamily="2" charset="-78"/>
              </a:rPr>
              <a:t>واحد آموزش و ارتقاءسلامت</a:t>
            </a:r>
          </a:p>
          <a:p>
            <a:pPr marL="68580" indent="0" algn="ctr">
              <a:buNone/>
            </a:pPr>
            <a:r>
              <a:rPr lang="fa-IR" sz="2800" b="1" smtClean="0">
                <a:cs typeface="B Titr" panose="00000700000000000000" pitchFamily="2" charset="-78"/>
              </a:rPr>
              <a:t>13 شهریور1402</a:t>
            </a:r>
            <a:endParaRPr lang="en-US" sz="2800" b="1" dirty="0" smtClean="0">
              <a:cs typeface="B Titr" panose="00000700000000000000" pitchFamily="2" charset="-78"/>
            </a:endParaRPr>
          </a:p>
          <a:p>
            <a:pPr marL="68580" indent="0" algn="ctr">
              <a:buNone/>
            </a:pPr>
            <a:r>
              <a:rPr lang="fa-IR" sz="2800" b="1" dirty="0" smtClean="0">
                <a:cs typeface="B Titr" panose="00000700000000000000" pitchFamily="2" charset="-78"/>
              </a:rPr>
              <a:t>استان لرستان</a:t>
            </a:r>
            <a:endParaRPr lang="fa-IR" sz="2800" b="1" dirty="0">
              <a:cs typeface="B Titr" panose="00000700000000000000" pitchFamily="2" charset="-7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1" y="-309490"/>
            <a:ext cx="1687941" cy="23876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74942" y="257883"/>
            <a:ext cx="17769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>
                <a:cs typeface="B Morvarid" panose="00000400000000000000" pitchFamily="2" charset="-78"/>
              </a:rPr>
              <a:t>موضوع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02300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03904" y="29497"/>
            <a:ext cx="8600768" cy="1325563"/>
          </a:xfrm>
        </p:spPr>
        <p:txBody>
          <a:bodyPr>
            <a:normAutofit/>
          </a:bodyPr>
          <a:lstStyle/>
          <a:p>
            <a:r>
              <a:rPr lang="fa-IR" sz="2800" dirty="0" smtClean="0"/>
              <a:t>جلسه برون بخشی مشارکت سایر ادارات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768" y="1688691"/>
            <a:ext cx="8046156" cy="4525963"/>
          </a:xfrm>
        </p:spPr>
      </p:pic>
      <p:sp>
        <p:nvSpPr>
          <p:cNvPr id="5" name="TextBox 4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خرم آباد 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0856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1187" y="436409"/>
            <a:ext cx="5694562" cy="630456"/>
          </a:xfrm>
        </p:spPr>
        <p:txBody>
          <a:bodyPr>
            <a:noAutofit/>
          </a:bodyPr>
          <a:lstStyle/>
          <a:p>
            <a:pPr algn="ctr"/>
            <a:r>
              <a:rPr lang="fa-IR" sz="2000" dirty="0"/>
              <a:t>تجلیل از رابطین برتر ادارات در بحث مشارکت با واحد آموزش وارتقا سلامت در اربعین سال </a:t>
            </a:r>
            <a:r>
              <a:rPr lang="fa-IR" sz="2800" dirty="0" smtClean="0"/>
              <a:t>1401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26" y="1629698"/>
            <a:ext cx="8046156" cy="4525963"/>
          </a:xfrm>
        </p:spPr>
      </p:pic>
      <p:sp>
        <p:nvSpPr>
          <p:cNvPr id="5" name="TextBox 4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خرم آباد 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987365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649" y="365125"/>
            <a:ext cx="6093941" cy="1031189"/>
          </a:xfrm>
        </p:spPr>
        <p:txBody>
          <a:bodyPr>
            <a:noAutofit/>
          </a:bodyPr>
          <a:lstStyle/>
          <a:p>
            <a:pPr algn="ctr"/>
            <a:r>
              <a:rPr lang="fa-IR" sz="2400" dirty="0" smtClean="0"/>
              <a:t>آموزش خادمین و مبلغین موکب های مستقر در عراق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957" y="2000701"/>
            <a:ext cx="4635603" cy="381545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41" y="2000701"/>
            <a:ext cx="5082299" cy="38154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خرم آباد 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770822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0565" y="155060"/>
            <a:ext cx="6131011" cy="1325563"/>
          </a:xfrm>
        </p:spPr>
        <p:txBody>
          <a:bodyPr>
            <a:normAutofit/>
          </a:bodyPr>
          <a:lstStyle/>
          <a:p>
            <a:pPr algn="ctr"/>
            <a:r>
              <a:rPr lang="fa-IR" sz="2800" dirty="0" smtClean="0"/>
              <a:t>آموزش مجازی دانشجویان جهادی در پیاده روی اربعین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271" y="1665974"/>
            <a:ext cx="3388764" cy="45259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5" y="1665974"/>
            <a:ext cx="3124814" cy="452596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17" y="1665973"/>
            <a:ext cx="2996470" cy="45259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خرم آباد 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563345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478" y="42091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a-IR" sz="2400" dirty="0">
                <a:solidFill>
                  <a:prstClr val="black"/>
                </a:solidFill>
              </a:rPr>
              <a:t>آموزش زائرین پیاده روی اربعین در موکب اعظم امام خامنه ایی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89" y="1723768"/>
            <a:ext cx="8046156" cy="4525963"/>
          </a:xfrm>
        </p:spPr>
      </p:pic>
      <p:sp>
        <p:nvSpPr>
          <p:cNvPr id="5" name="TextBox 4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خرم آباد 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652631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373" y="328055"/>
            <a:ext cx="6736492" cy="1325563"/>
          </a:xfrm>
        </p:spPr>
        <p:txBody>
          <a:bodyPr>
            <a:normAutofit/>
          </a:bodyPr>
          <a:lstStyle/>
          <a:p>
            <a:pPr algn="ctr"/>
            <a:r>
              <a:rPr lang="fa-IR" sz="2800" dirty="0">
                <a:solidFill>
                  <a:prstClr val="black"/>
                </a:solidFill>
              </a:rPr>
              <a:t>برگزاری مسابقه نقاشی با موضوع رعایت</a:t>
            </a:r>
            <a:br>
              <a:rPr lang="fa-IR" sz="2800" dirty="0">
                <a:solidFill>
                  <a:prstClr val="black"/>
                </a:solidFill>
              </a:rPr>
            </a:br>
            <a:r>
              <a:rPr lang="fa-IR" sz="2800" dirty="0">
                <a:solidFill>
                  <a:prstClr val="black"/>
                </a:solidFill>
              </a:rPr>
              <a:t> پرو تکل ها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95" y="1896763"/>
            <a:ext cx="8046156" cy="4525963"/>
          </a:xfrm>
        </p:spPr>
      </p:pic>
      <p:sp>
        <p:nvSpPr>
          <p:cNvPr id="5" name="TextBox 4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خرم آباد 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6880906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152" y="229201"/>
            <a:ext cx="5401962" cy="1325563"/>
          </a:xfrm>
        </p:spPr>
        <p:txBody>
          <a:bodyPr>
            <a:normAutofit/>
          </a:bodyPr>
          <a:lstStyle/>
          <a:p>
            <a:pPr algn="ctr"/>
            <a:r>
              <a:rPr lang="fa-IR" sz="2800" dirty="0">
                <a:solidFill>
                  <a:prstClr val="black"/>
                </a:solidFill>
              </a:rPr>
              <a:t>آموزش زائرین پیاده روی اربعین در موکب اعظم امام خامنه ایی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87" y="1690688"/>
            <a:ext cx="4105456" cy="45259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656" y="1690687"/>
            <a:ext cx="4595608" cy="4525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خرم آباد 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4153657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1611" y="365124"/>
            <a:ext cx="4038600" cy="1325563"/>
          </a:xfrm>
        </p:spPr>
        <p:txBody>
          <a:bodyPr/>
          <a:lstStyle/>
          <a:p>
            <a:r>
              <a:rPr lang="fa-IR" dirty="0">
                <a:solidFill>
                  <a:prstClr val="black"/>
                </a:solidFill>
              </a:rPr>
              <a:t>نصب بنر در موکب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65" y="1690688"/>
            <a:ext cx="3339338" cy="4525963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94259" y="2680743"/>
            <a:ext cx="4525963" cy="254585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5739" y="2680742"/>
            <a:ext cx="4525963" cy="25458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خرم آباد 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681783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0871" y="261888"/>
            <a:ext cx="6152535" cy="962230"/>
          </a:xfrm>
        </p:spPr>
        <p:txBody>
          <a:bodyPr>
            <a:normAutofit/>
          </a:bodyPr>
          <a:lstStyle/>
          <a:p>
            <a:r>
              <a:rPr lang="fa-IR" sz="2400" dirty="0"/>
              <a:t>برگزاری دومین کمیته درون بخشی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1767" y="365535"/>
            <a:ext cx="2431026" cy="5046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a-IR" sz="3600" b="1" dirty="0" smtClean="0"/>
              <a:t>الیگودرز</a:t>
            </a:r>
            <a:endParaRPr lang="fa-IR" sz="3600" b="1" dirty="0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652" y="1895578"/>
            <a:ext cx="4132928" cy="4254499"/>
          </a:xfrm>
          <a:prstGeom prst="rect">
            <a:avLst/>
          </a:prstGeom>
        </p:spPr>
      </p:pic>
      <p:pic>
        <p:nvPicPr>
          <p:cNvPr id="6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81" y="1895577"/>
            <a:ext cx="4660491" cy="425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00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432" y="365125"/>
            <a:ext cx="10734368" cy="770501"/>
          </a:xfrm>
        </p:spPr>
        <p:txBody>
          <a:bodyPr>
            <a:normAutofit fontScale="90000"/>
          </a:bodyPr>
          <a:lstStyle/>
          <a:p>
            <a:pPr algn="ctr"/>
            <a:r>
              <a:rPr lang="fa-IR" sz="2800" dirty="0"/>
              <a:t>اطلاع رسانی نکات بهداشتی پیاده روی اربعین</a:t>
            </a:r>
            <a:br>
              <a:rPr lang="fa-IR" sz="2800" dirty="0"/>
            </a:br>
            <a:r>
              <a:rPr lang="fa-IR" sz="2800" dirty="0"/>
              <a:t> در فضای مجازی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2710" y="365125"/>
            <a:ext cx="1841090" cy="6627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a-IR" sz="3600" b="1" dirty="0" smtClean="0"/>
              <a:t>الیگودرز</a:t>
            </a:r>
            <a:endParaRPr lang="fa-IR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58" y="1810688"/>
            <a:ext cx="2214563" cy="4403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950" y="1810688"/>
            <a:ext cx="2571750" cy="44035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29" y="1810688"/>
            <a:ext cx="2481260" cy="4403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85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994493"/>
              </p:ext>
            </p:extLst>
          </p:nvPr>
        </p:nvGraphicFramePr>
        <p:xfrm>
          <a:off x="261257" y="544285"/>
          <a:ext cx="11615057" cy="5797447"/>
        </p:xfrm>
        <a:graphic>
          <a:graphicData uri="http://schemas.openxmlformats.org/drawingml/2006/table">
            <a:tbl>
              <a:tblPr rtl="1">
                <a:tableStyleId>{5C22544A-7EE6-4342-B048-85BDC9FD1C3A}</a:tableStyleId>
              </a:tblPr>
              <a:tblGrid>
                <a:gridCol w="1719943"/>
                <a:gridCol w="2122714"/>
                <a:gridCol w="5192486"/>
                <a:gridCol w="2579914"/>
              </a:tblGrid>
              <a:tr h="427473">
                <a:tc rowSpan="4">
                  <a:txBody>
                    <a:bodyPr/>
                    <a:lstStyle/>
                    <a:p>
                      <a:pPr algn="ctr" rtl="1" fontAlgn="ctr">
                        <a:lnSpc>
                          <a:spcPct val="200000"/>
                        </a:lnSpc>
                      </a:pPr>
                      <a:r>
                        <a:rPr lang="fa-IR" sz="1200" u="none" strike="noStrike" dirty="0">
                          <a:effectLst/>
                          <a:cs typeface="B Titr" panose="00000700000000000000" pitchFamily="2" charset="-78"/>
                        </a:rPr>
                        <a:t>آموزش گروهی/ چهره به چهره </a:t>
                      </a:r>
                      <a:endParaRPr lang="fa-IR" sz="12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 رابطان سلامت آموزش داده شده در کاروان ها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u="none" strike="noStrike">
                          <a:effectLst/>
                          <a:cs typeface="B Traffic" panose="00000400000000000000" pitchFamily="2" charset="-78"/>
                        </a:rPr>
                        <a:t>143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  <a:tr h="329762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رابط سلامت آموزش داده شده در موکب ها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u="none" strike="noStrike">
                          <a:effectLst/>
                          <a:cs typeface="B Traffic" panose="00000400000000000000" pitchFamily="2" charset="-78"/>
                        </a:rPr>
                        <a:t>420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  <a:tr h="284045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طلبه(مبلغ-مبلغه) آموزش داده شده 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u="none" strike="noStrike">
                          <a:effectLst/>
                          <a:cs typeface="B Traffic" panose="00000400000000000000" pitchFamily="2" charset="-78"/>
                        </a:rPr>
                        <a:t>93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  <a:tr h="314753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جلسات آموزش گروهی برگزار شده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u="none" strike="noStrike">
                          <a:effectLst/>
                          <a:cs typeface="B Traffic" panose="00000400000000000000" pitchFamily="2" charset="-78"/>
                        </a:rPr>
                        <a:t>150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  <a:tr h="350067">
                <a:tc rowSpan="2">
                  <a:txBody>
                    <a:bodyPr/>
                    <a:lstStyle/>
                    <a:p>
                      <a:pPr algn="ctr" rtl="1" fontAlgn="ctr">
                        <a:lnSpc>
                          <a:spcPct val="200000"/>
                        </a:lnSpc>
                      </a:pPr>
                      <a:r>
                        <a:rPr lang="fa-IR" sz="1200" u="none" strike="noStrike" dirty="0">
                          <a:effectLst/>
                          <a:cs typeface="B Titr" panose="00000700000000000000" pitchFamily="2" charset="-78"/>
                        </a:rPr>
                        <a:t>فضای مجازی</a:t>
                      </a:r>
                      <a:endParaRPr lang="fa-IR" sz="12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گروه/ کانال/صفحات آموزشی مجازی بهره برداری شده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u="none" strike="noStrike">
                          <a:effectLst/>
                          <a:cs typeface="B Traffic" panose="00000400000000000000" pitchFamily="2" charset="-78"/>
                        </a:rPr>
                        <a:t>23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  <a:tr h="276371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اعضای گروه/ کانال/صفحات مجازی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u="none" strike="noStrike">
                          <a:effectLst/>
                          <a:cs typeface="B Traffic" panose="00000400000000000000" pitchFamily="2" charset="-78"/>
                        </a:rPr>
                        <a:t>1461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  <a:tr h="276371">
                <a:tc rowSpan="2">
                  <a:txBody>
                    <a:bodyPr/>
                    <a:lstStyle/>
                    <a:p>
                      <a:pPr algn="ctr" rtl="0" fontAlgn="ctr">
                        <a:lnSpc>
                          <a:spcPct val="200000"/>
                        </a:lnSpc>
                      </a:pPr>
                      <a:r>
                        <a:rPr lang="fa-IR" sz="1200" u="none" strike="noStrike" dirty="0">
                          <a:effectLst/>
                          <a:cs typeface="B Titr" panose="00000700000000000000" pitchFamily="2" charset="-78"/>
                        </a:rPr>
                        <a:t> </a:t>
                      </a:r>
                      <a:r>
                        <a:rPr lang="fa-IR" sz="1200" u="none" strike="noStrike" dirty="0" smtClean="0">
                          <a:effectLst/>
                          <a:cs typeface="B Titr" panose="00000700000000000000" pitchFamily="2" charset="-78"/>
                        </a:rPr>
                        <a:t>طراحی و چاپ</a:t>
                      </a:r>
                      <a:endParaRPr lang="fa-IR" sz="12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 رسانه های آموزشی طراحی شده 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u="none" strike="noStrike">
                          <a:effectLst/>
                          <a:cs typeface="B Traffic" panose="00000400000000000000" pitchFamily="2" charset="-78"/>
                        </a:rPr>
                        <a:t>32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  <a:tr h="291723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رسانه های آموزشی چاپی توزیع شده 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u="none" strike="noStrike">
                          <a:effectLst/>
                          <a:cs typeface="B Traffic" panose="00000400000000000000" pitchFamily="2" charset="-78"/>
                        </a:rPr>
                        <a:t>25000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  <a:tr h="345461">
                <a:tc rowSpan="9">
                  <a:txBody>
                    <a:bodyPr/>
                    <a:lstStyle/>
                    <a:p>
                      <a:pPr algn="ctr" rtl="1" fontAlgn="ctr">
                        <a:lnSpc>
                          <a:spcPct val="200000"/>
                        </a:lnSpc>
                      </a:pPr>
                      <a:r>
                        <a:rPr lang="fa-IR" sz="1200" u="none" strike="noStrike" dirty="0">
                          <a:effectLst/>
                          <a:cs typeface="B Titr" panose="00000700000000000000" pitchFamily="2" charset="-78"/>
                        </a:rPr>
                        <a:t>بهره گیری از رسانه های محیطی / رسانه های جمعی </a:t>
                      </a:r>
                      <a:endParaRPr lang="fa-IR" sz="12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itr" panose="00000700000000000000" pitchFamily="2" charset="-78"/>
                      </a:endParaRPr>
                    </a:p>
                    <a:p>
                      <a:pPr algn="ctr" rtl="0" fontAlgn="ctr"/>
                      <a:r>
                        <a:rPr lang="fa-IR" sz="1200" u="none" strike="noStrike" dirty="0">
                          <a:effectLst/>
                          <a:cs typeface="B Traffic" panose="00000400000000000000" pitchFamily="2" charset="-78"/>
                        </a:rPr>
                        <a:t> </a:t>
                      </a:r>
                      <a:endParaRPr lang="fa-IR" sz="12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طراحی تبلیغات محیطی(بیلبور، استرابورد،...)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u="none" strike="noStrike">
                          <a:effectLst/>
                          <a:cs typeface="B Traffic" panose="00000400000000000000" pitchFamily="2" charset="-78"/>
                        </a:rPr>
                        <a:t>40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  <a:tr h="342635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نصب تبلیغات محیطی(بیلبور، استرابورد،کیوآر کد آموزشی، دیوارنویسی، ماشین نویسی...)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u="none" strike="noStrike">
                          <a:effectLst/>
                          <a:cs typeface="B Traffic" panose="00000400000000000000" pitchFamily="2" charset="-78"/>
                        </a:rPr>
                        <a:t>20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  <a:tr h="291723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برنامه های رادیویی 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u="none" strike="noStrike">
                          <a:effectLst/>
                          <a:cs typeface="B Traffic" panose="00000400000000000000" pitchFamily="2" charset="-78"/>
                        </a:rPr>
                        <a:t>60</a:t>
                      </a:r>
                      <a:endParaRPr lang="fa-IR" sz="1400" b="1" i="0" u="none" strike="noStrike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  <a:tr h="475560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برنامه های تلویزیونی 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دفعات انتشار پیام های زیر نویس شده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fa-IR" sz="1400" b="1" u="none" strike="noStrike" dirty="0" smtClean="0">
                          <a:effectLst/>
                          <a:cs typeface="B Traffic" panose="00000400000000000000" pitchFamily="2" charset="-78"/>
                        </a:rPr>
                        <a:t>بمدت </a:t>
                      </a:r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15 شب </a:t>
                      </a:r>
                      <a:r>
                        <a:rPr lang="fa-IR" sz="1400" b="1" u="none" strike="noStrike" dirty="0" smtClean="0">
                          <a:effectLst/>
                          <a:cs typeface="B Traffic" panose="00000400000000000000" pitchFamily="2" charset="-78"/>
                        </a:rPr>
                        <a:t>بیش </a:t>
                      </a:r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از 5 </a:t>
                      </a:r>
                      <a:r>
                        <a:rPr lang="fa-IR" sz="1400" b="1" u="none" strike="noStrike" dirty="0" smtClean="0">
                          <a:effectLst/>
                          <a:cs typeface="B Traffic" panose="00000400000000000000" pitchFamily="2" charset="-78"/>
                        </a:rPr>
                        <a:t>بار پخش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  <a:tr h="332531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خبرهای منتشر شده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10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  <a:tr h="354189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برنامه های زنده و تولیدی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8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  <a:tr h="390828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پادکست های تهیه شده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10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  <a:tr h="261016">
                <a:tc vMerge="1">
                  <a:txBody>
                    <a:bodyPr/>
                    <a:lstStyle/>
                    <a:p>
                      <a:pPr algn="ctr" rtl="0" fontAlgn="ctr"/>
                      <a:endParaRPr lang="fa-IR" sz="12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ایستگاه های آموزش سلامت  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13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  <a:tr h="452939">
                <a:tc v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just" rtl="1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تعداد اقلام ترویجی توزیع شده شامل پیام های آموزشی(سربند، کاور، کلاه، ادعیه، ...)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a-IR" sz="1400" b="1" u="none" strike="noStrike" dirty="0">
                          <a:effectLst/>
                          <a:cs typeface="B Traffic" panose="00000400000000000000" pitchFamily="2" charset="-78"/>
                        </a:rPr>
                        <a:t>1000</a:t>
                      </a:r>
                      <a:endParaRPr lang="fa-IR" sz="1400" b="1" i="0" u="none" strike="noStrike" dirty="0">
                        <a:solidFill>
                          <a:srgbClr val="000000"/>
                        </a:solidFill>
                        <a:effectLst/>
                        <a:latin typeface="B Nazanin" panose="00000400000000000000" pitchFamily="2" charset="-78"/>
                        <a:cs typeface="B Traffic" panose="00000400000000000000" pitchFamily="2" charset="-78"/>
                      </a:endParaRPr>
                    </a:p>
                  </a:txBody>
                  <a:tcPr marL="3819" marR="3819" marT="3819" marB="0" anchor="ctr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371359" y="65314"/>
            <a:ext cx="3166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/>
            <a:r>
              <a:rPr lang="fa-IR" dirty="0">
                <a:solidFill>
                  <a:srgbClr val="0070C0"/>
                </a:solidFill>
                <a:cs typeface="B Titr" panose="00000700000000000000" pitchFamily="2" charset="-78"/>
              </a:rPr>
              <a:t>اهم اقدامات آموزشی و اطلاع رسانی</a:t>
            </a:r>
            <a:endParaRPr lang="fa-IR" b="1" dirty="0">
              <a:solidFill>
                <a:srgbClr val="0070C0"/>
              </a:solidFill>
              <a:latin typeface="B Nazanin" panose="00000400000000000000" pitchFamily="2" charset="-78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41931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0871" y="261888"/>
            <a:ext cx="6152535" cy="962230"/>
          </a:xfrm>
        </p:spPr>
        <p:txBody>
          <a:bodyPr>
            <a:normAutofit/>
          </a:bodyPr>
          <a:lstStyle/>
          <a:p>
            <a:r>
              <a:rPr lang="fa-IR" sz="2400" dirty="0"/>
              <a:t>کلاس آموزشی جهت موکب داران و هیات مذهبی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1767" y="365535"/>
            <a:ext cx="2431026" cy="5046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a-IR" sz="3600" b="1" dirty="0" smtClean="0"/>
              <a:t>الیگودرز</a:t>
            </a:r>
            <a:endParaRPr lang="fa-IR" sz="3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12" y="1755526"/>
            <a:ext cx="4129548" cy="45291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15" y="1680632"/>
            <a:ext cx="3447897" cy="452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35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0871" y="261888"/>
            <a:ext cx="6152535" cy="962230"/>
          </a:xfrm>
        </p:spPr>
        <p:txBody>
          <a:bodyPr>
            <a:normAutofit/>
          </a:bodyPr>
          <a:lstStyle/>
          <a:p>
            <a:r>
              <a:rPr lang="fa-IR" sz="2400" dirty="0" smtClean="0"/>
              <a:t>چاپ تراکت آموزشی</a:t>
            </a:r>
            <a:endParaRPr lang="fa-I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1767" y="365535"/>
            <a:ext cx="2431026" cy="5046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a-IR" sz="3600" b="1" dirty="0" smtClean="0"/>
              <a:t>الیگودرز</a:t>
            </a:r>
            <a:endParaRPr lang="fa-IR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245" y="2338527"/>
            <a:ext cx="8741483" cy="303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0734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2033" y="22327"/>
            <a:ext cx="6211528" cy="1325563"/>
          </a:xfrm>
        </p:spPr>
        <p:txBody>
          <a:bodyPr>
            <a:normAutofit/>
          </a:bodyPr>
          <a:lstStyle/>
          <a:p>
            <a:pPr algn="ctr"/>
            <a:r>
              <a:rPr lang="fa-IR" sz="2400" dirty="0"/>
              <a:t>کلاس آموزشی جهت موکب داران –رابطین کاروانها- ادارات-بانوان بسیجی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الیگودرز</a:t>
            </a:r>
            <a:endParaRPr lang="fa-IR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54" y="1706792"/>
            <a:ext cx="3871913" cy="46148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43" y="1706792"/>
            <a:ext cx="4503405" cy="20359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143" y="3895391"/>
            <a:ext cx="4591895" cy="25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4542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798276" cy="1325563"/>
          </a:xfrm>
        </p:spPr>
        <p:txBody>
          <a:bodyPr/>
          <a:lstStyle/>
          <a:p>
            <a:r>
              <a:rPr lang="fa-IR" dirty="0"/>
              <a:t>برپایی غرفه نقاشی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562" y="1690688"/>
            <a:ext cx="5145669" cy="4624602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الیگودرز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253633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4604" y="365125"/>
            <a:ext cx="4411363" cy="1325563"/>
          </a:xfrm>
        </p:spPr>
        <p:txBody>
          <a:bodyPr>
            <a:normAutofit/>
          </a:bodyPr>
          <a:lstStyle/>
          <a:p>
            <a:pPr algn="ctr"/>
            <a:r>
              <a:rPr lang="fa-IR" sz="2800" dirty="0"/>
              <a:t>توزیع تراکت اموزشی بین زائرین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الیگودرز</a:t>
            </a:r>
            <a:endParaRPr lang="fa-IR" sz="36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926" y="1936836"/>
            <a:ext cx="4223358" cy="4351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0984" y="1936836"/>
            <a:ext cx="378155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26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74F2CB-0FC0-4563-8169-01FF0628A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9845" y="304800"/>
            <a:ext cx="5407742" cy="919316"/>
          </a:xfrm>
          <a:noFill/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fa-IR" sz="2000" dirty="0"/>
              <a:t>جلسه هماهنگی جهت اجرای آموزش طلاب حوزه علمیه خواهران</a:t>
            </a: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2A3A494-88C5-40FE-A05C-EDFF4ACC8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047" y="1482214"/>
            <a:ext cx="6034617" cy="4525963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ازنا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4479726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3A26A0-09EF-4F63-8746-BA8E6A5D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7058" y="320880"/>
            <a:ext cx="5311877" cy="1153959"/>
          </a:xfrm>
          <a:noFill/>
        </p:spPr>
        <p:txBody>
          <a:bodyPr>
            <a:normAutofit/>
          </a:bodyPr>
          <a:lstStyle/>
          <a:p>
            <a:r>
              <a:rPr lang="fa-IR" sz="2400" dirty="0"/>
              <a:t>جلسه هماهنگی با موکب داران شهرستان </a:t>
            </a:r>
            <a:r>
              <a:rPr lang="fa-IR" sz="2400" dirty="0" err="1"/>
              <a:t>ازنا</a:t>
            </a: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9BCC6E1-7E1A-4A17-A012-0113842378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48697" y="1690688"/>
            <a:ext cx="7848600" cy="483076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ازنا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6699244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B41426-1BF2-425A-97D0-2781CBFFB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535" y="365125"/>
            <a:ext cx="5887065" cy="711507"/>
          </a:xfrm>
          <a:noFill/>
        </p:spPr>
        <p:txBody>
          <a:bodyPr>
            <a:noAutofit/>
          </a:bodyPr>
          <a:lstStyle/>
          <a:p>
            <a:r>
              <a:rPr lang="fa-IR" sz="2400" dirty="0"/>
              <a:t>اطلاع رسانی پیامهای آموزشی در گروه موکب داران </a:t>
            </a:r>
            <a:r>
              <a:rPr lang="fa-IR" sz="2400" dirty="0" err="1"/>
              <a:t>ازنا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76B6E02D-B9CC-4BF4-8DF2-2621F7036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00200"/>
            <a:ext cx="4279490" cy="5059362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ازنا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7543980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8DCE53-C627-4FEE-A4B5-1F16ACAF6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038" y="247138"/>
            <a:ext cx="5975555" cy="1006475"/>
          </a:xfrm>
          <a:noFill/>
        </p:spPr>
        <p:txBody>
          <a:bodyPr>
            <a:noAutofit/>
          </a:bodyPr>
          <a:lstStyle/>
          <a:p>
            <a:r>
              <a:rPr lang="fa-IR" sz="2000" dirty="0"/>
              <a:t>تولید رسانه آموزشی پیشگیری از گرما زدگی در پیاده روی اربعین</a:t>
            </a: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BBCED4FF-229E-42E4-8354-2A8958078F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39" y="1865672"/>
            <a:ext cx="4525963" cy="4525963"/>
          </a:xfr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ازنا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365725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128819" cy="1065469"/>
          </a:xfrm>
          <a:noFill/>
        </p:spPr>
        <p:txBody>
          <a:bodyPr>
            <a:normAutofit/>
          </a:bodyPr>
          <a:lstStyle/>
          <a:p>
            <a:r>
              <a:rPr lang="fa-IR" sz="1600" dirty="0"/>
              <a:t>آموزش پیشگیری از بیماریهای اسهالی و واگیر توسط کارشناس واگیر مرکز بهداشت ازنا جهت کارکنان موکبها</a:t>
            </a:r>
            <a:endParaRPr lang="en-US" sz="1600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4648200" cy="4525963"/>
          </a:xfrm>
          <a:prstGeom prst="rect">
            <a:avLst/>
          </a:prstGeom>
          <a:noFill/>
        </p:spPr>
      </p:pic>
      <p:pic>
        <p:nvPicPr>
          <p:cNvPr id="5" name="Picture 2" descr="C:\Users\fr\Desktop\8c07762f-5e67-4cbb-9e55-452d7f88169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8297" y="1836174"/>
            <a:ext cx="3751216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ازنا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322396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096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fa-IR" sz="2400" dirty="0" smtClean="0">
                <a:solidFill>
                  <a:srgbClr val="0070C0"/>
                </a:solidFill>
                <a:cs typeface="B Traffic" panose="00000400000000000000" pitchFamily="2" charset="-78"/>
              </a:rPr>
              <a:t>جلسات آمادگی با حضور ریاست محترم دانشگاه و معاونت محترم بهداشتی</a:t>
            </a:r>
            <a:endParaRPr lang="fa-IR" sz="2400" dirty="0">
              <a:solidFill>
                <a:srgbClr val="0070C0"/>
              </a:solidFill>
              <a:cs typeface="B Traffic" panose="00000400000000000000" pitchFamily="2" charset="-7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2450"/>
            <a:ext cx="9470571" cy="3105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971" y="3657600"/>
            <a:ext cx="12192000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55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65534"/>
            <a:ext cx="6398741" cy="9298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fa-IR" sz="2000" dirty="0"/>
              <a:t>توزیع تراکت های آموزشی جهت زائرین پیاده روی اربعین</a:t>
            </a:r>
            <a:endParaRPr lang="en-US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08" y="1773196"/>
            <a:ext cx="476352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49" y="1773196"/>
            <a:ext cx="429768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ازنا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969702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98" y="1810266"/>
            <a:ext cx="388620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167" y="1810266"/>
            <a:ext cx="4038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ازنا</a:t>
            </a:r>
            <a:endParaRPr lang="fa-IR" sz="3600" b="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05000" y="365534"/>
            <a:ext cx="6398741" cy="92986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fa-IR" sz="2000" dirty="0"/>
              <a:t>توزیع تراکت های آموزشی جهت زائرین پیاده روی اربعین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87645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027" y="337386"/>
            <a:ext cx="6565557" cy="424614"/>
          </a:xfrm>
          <a:noFill/>
        </p:spPr>
        <p:txBody>
          <a:bodyPr>
            <a:normAutofit fontScale="90000"/>
          </a:bodyPr>
          <a:lstStyle/>
          <a:p>
            <a:pPr algn="ctr"/>
            <a:r>
              <a:rPr lang="fa-IR" sz="1800" dirty="0"/>
              <a:t>اجرای جلسه آموزشی پیاده روی اربعین در خصوص پیشگیری از بیماریهای منتقله از آب و در مکان شهدای گمنام ازناغذا جهت زائرین</a:t>
            </a:r>
            <a:endParaRPr lang="en-US" sz="18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40" y="3888259"/>
            <a:ext cx="522278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940" y="1223319"/>
            <a:ext cx="5222789" cy="2494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ازنا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94622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5935" y="432486"/>
            <a:ext cx="6660292" cy="778476"/>
          </a:xfrm>
          <a:noFill/>
        </p:spPr>
        <p:txBody>
          <a:bodyPr>
            <a:normAutofit/>
          </a:bodyPr>
          <a:lstStyle/>
          <a:p>
            <a:pPr algn="ctr"/>
            <a:r>
              <a:rPr lang="fa-IR" sz="1800" dirty="0"/>
              <a:t>توزیع کارت بیماران دیابتی جهت بیماران شناسایی شده در کربلا توسط رابط سلامت موکبهای ازنا</a:t>
            </a:r>
            <a:endParaRPr lang="en-US" sz="1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82" y="1690688"/>
            <a:ext cx="31242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213" y="1644650"/>
            <a:ext cx="3505200" cy="457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ازنا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4224172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7376" y="350378"/>
            <a:ext cx="2830285" cy="897618"/>
          </a:xfrm>
        </p:spPr>
        <p:txBody>
          <a:bodyPr>
            <a:normAutofit/>
          </a:bodyPr>
          <a:lstStyle/>
          <a:p>
            <a:r>
              <a:rPr lang="fa-IR" sz="2000" dirty="0"/>
              <a:t>آموزش روحانیون</a:t>
            </a:r>
            <a:endParaRPr lang="en-US" sz="2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57C8F231-D150-4C06-B2C5-575147D29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88" b="28572"/>
          <a:stretch/>
        </p:blipFill>
        <p:spPr>
          <a:xfrm>
            <a:off x="376324" y="1755055"/>
            <a:ext cx="3429120" cy="4232789"/>
          </a:xfr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0E44078-C126-402B-9E6C-F1BFA7BD6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22288"/>
          <a:stretch/>
        </p:blipFill>
        <p:spPr>
          <a:xfrm>
            <a:off x="3944690" y="1769804"/>
            <a:ext cx="3002972" cy="421804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الشتر</a:t>
            </a:r>
            <a:endParaRPr lang="fa-IR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89051D-C6DF-4E27-99FD-A57C581F9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908" y="1769804"/>
            <a:ext cx="3093911" cy="421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433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914DB81A-FB2E-42D7-8D56-BA421268AB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0" b="12396"/>
          <a:stretch/>
        </p:blipFill>
        <p:spPr>
          <a:xfrm>
            <a:off x="823269" y="1887794"/>
            <a:ext cx="4216849" cy="4630993"/>
          </a:xfr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7183DF2A-EC8F-4E05-8207-A3559480C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885" y="20351"/>
            <a:ext cx="6587250" cy="1410243"/>
          </a:xfrm>
        </p:spPr>
        <p:txBody>
          <a:bodyPr>
            <a:normAutofit/>
          </a:bodyPr>
          <a:lstStyle/>
          <a:p>
            <a:r>
              <a:rPr lang="fa-IR" sz="2000" dirty="0"/>
              <a:t>آموزش خادمین موکب ها</a:t>
            </a: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14299DF-55EA-4C80-A01A-07CD260B44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" t="35887" r="-2135" b="36729"/>
          <a:stretch/>
        </p:blipFill>
        <p:spPr>
          <a:xfrm>
            <a:off x="5457925" y="4468759"/>
            <a:ext cx="2763264" cy="20500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A367FFE-490C-409B-AFCB-F6E293D0A0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5" t="8286" r="7822" b="8189"/>
          <a:stretch/>
        </p:blipFill>
        <p:spPr>
          <a:xfrm>
            <a:off x="5457925" y="1882324"/>
            <a:ext cx="2639961" cy="246298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الشتر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266897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1FD40A0B-BC77-4CB3-AB30-CD9F10815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3" b="28506"/>
          <a:stretch/>
        </p:blipFill>
        <p:spPr>
          <a:xfrm>
            <a:off x="1032388" y="1578077"/>
            <a:ext cx="3389004" cy="4911214"/>
          </a:xfr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7EC93F5B-8C25-4E86-A36D-5ECC7A044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6927" y="-191729"/>
            <a:ext cx="3628103" cy="1325563"/>
          </a:xfrm>
        </p:spPr>
        <p:txBody>
          <a:bodyPr>
            <a:noAutofit/>
          </a:bodyPr>
          <a:lstStyle/>
          <a:p>
            <a:r>
              <a:rPr lang="fa-IR" sz="2000" dirty="0"/>
              <a:t>توزیع مواد آموزشی دربین موکب ها</a:t>
            </a: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EE7081-77EC-4805-8A71-21700ED043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8" b="12546"/>
          <a:stretch/>
        </p:blipFill>
        <p:spPr>
          <a:xfrm>
            <a:off x="4968677" y="1578077"/>
            <a:ext cx="3857625" cy="4911213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الشتر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651275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626312" y="344129"/>
            <a:ext cx="209005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b="1" dirty="0"/>
              <a:t>آموزش و اطلاع رسانی در گروههای مجازی</a:t>
            </a:r>
            <a:endParaRPr lang="fa-IR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DC4CA34-EB9D-43FD-80AA-EAE91B159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26" y="1755058"/>
            <a:ext cx="2530824" cy="352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F5EA5D-4045-44CA-8AAC-E1E4FD07E0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701" y="1755058"/>
            <a:ext cx="2539080" cy="352328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الشتر</a:t>
            </a:r>
            <a:endParaRPr lang="fa-IR" sz="3600" b="1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C7E0E94-BCAA-4BA0-9E64-5A8E0A04D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512" y="1755058"/>
            <a:ext cx="2299027" cy="352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817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01116" cy="1325563"/>
          </a:xfrm>
        </p:spPr>
        <p:txBody>
          <a:bodyPr/>
          <a:lstStyle/>
          <a:p>
            <a:r>
              <a:rPr lang="fa-IR" dirty="0" smtClean="0"/>
              <a:t>کمیته های درون بخشی</a:t>
            </a:r>
            <a:endParaRPr lang="en-US" dirty="0"/>
          </a:p>
        </p:txBody>
      </p:sp>
      <p:pic>
        <p:nvPicPr>
          <p:cNvPr id="2050" name="Picture 2" descr="C:\Users\Administrator\Desktop\اربعین 1402\مستندات\کمیته\دومین کمیته درون بخشی\۲۰۲۳۰۸۰۷_۰۸۰۹۲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0" y="3266155"/>
            <a:ext cx="4866968" cy="283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دورود</a:t>
            </a:r>
            <a:endParaRPr lang="fa-IR" sz="3600" b="1" dirty="0"/>
          </a:p>
        </p:txBody>
      </p:sp>
      <p:pic>
        <p:nvPicPr>
          <p:cNvPr id="6" name="Picture 2" descr="C:\Users\Administrator\Desktop\اربعین 1402\مستندات\کمیته\اولین\1006148791_313087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316" y="1859834"/>
            <a:ext cx="4315419" cy="262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88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27259" cy="947481"/>
          </a:xfrm>
        </p:spPr>
        <p:txBody>
          <a:bodyPr/>
          <a:lstStyle/>
          <a:p>
            <a:pPr algn="ctr"/>
            <a:r>
              <a:rPr lang="fa-IR" dirty="0" smtClean="0"/>
              <a:t>کمیته برون بخشی</a:t>
            </a:r>
            <a:endParaRPr lang="en-US" dirty="0"/>
          </a:p>
        </p:txBody>
      </p:sp>
      <p:pic>
        <p:nvPicPr>
          <p:cNvPr id="4098" name="Picture 2" descr="C:\Users\Administrator\Desktop\اربعین 1402\مستندات\کمیته\کمیته برون بخشی\۲۰۲۳۰۸۱۲_۰۹۲۴۳۲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749" y="1840937"/>
            <a:ext cx="7226710" cy="433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دورود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408728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9600804" y="342823"/>
            <a:ext cx="25911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/>
            </a:pPr>
            <a:r>
              <a:rPr lang="fa-IR" sz="3200" b="1" dirty="0" smtClean="0">
                <a:latin typeface="Lato Black"/>
                <a:cs typeface="B Titr" panose="00000700000000000000" pitchFamily="2" charset="-78"/>
              </a:rPr>
              <a:t>بروجرد</a:t>
            </a:r>
            <a:endParaRPr lang="en-US" sz="4800" b="1" dirty="0">
              <a:latin typeface="Lato Black"/>
              <a:cs typeface="B Titr" panose="000007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3" t="7705" r="7931" b="7544"/>
          <a:stretch/>
        </p:blipFill>
        <p:spPr>
          <a:xfrm>
            <a:off x="2389239" y="988142"/>
            <a:ext cx="5766619" cy="5235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1781" y="368710"/>
            <a:ext cx="249247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کمیته درون بخشی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48933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8055077" cy="903236"/>
          </a:xfrm>
        </p:spPr>
        <p:txBody>
          <a:bodyPr>
            <a:normAutofit/>
          </a:bodyPr>
          <a:lstStyle/>
          <a:p>
            <a:pPr algn="ctr"/>
            <a:r>
              <a:rPr lang="fa-IR" sz="3200" dirty="0" smtClean="0"/>
              <a:t>کارگروه سلامت اربعین</a:t>
            </a:r>
            <a:endParaRPr lang="en-US" sz="3200" dirty="0"/>
          </a:p>
        </p:txBody>
      </p:sp>
      <p:pic>
        <p:nvPicPr>
          <p:cNvPr id="7170" name="Picture 2" descr="C:\Users\Administrator\Desktop\اربعین 1402\مستندات\کمیته\شورای سلامت اربعین و پویش سلامتی را قدمبزن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521" y="1450063"/>
            <a:ext cx="7855975" cy="472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دورود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66134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715865" cy="1325563"/>
          </a:xfrm>
        </p:spPr>
        <p:txBody>
          <a:bodyPr>
            <a:normAutofit/>
          </a:bodyPr>
          <a:lstStyle/>
          <a:p>
            <a:r>
              <a:rPr lang="fa-IR" sz="3600" dirty="0" smtClean="0"/>
              <a:t>جلسه آموزشی موکب داران</a:t>
            </a:r>
            <a:endParaRPr lang="en-US" sz="3600" dirty="0"/>
          </a:p>
        </p:txBody>
      </p:sp>
      <p:pic>
        <p:nvPicPr>
          <p:cNvPr id="8194" name="Picture 2" descr="C:\Users\Administrator\Desktop\اربعین 1402\مستندات\عکس\جلسه آموزشی رابطین موکبها\۲۰۲۳۰۸۱۴_۰۸۳۱۱۶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91" y="2138515"/>
            <a:ext cx="8191973" cy="421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دورود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86084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096432" cy="1325563"/>
          </a:xfrm>
        </p:spPr>
        <p:txBody>
          <a:bodyPr>
            <a:normAutofit/>
          </a:bodyPr>
          <a:lstStyle/>
          <a:p>
            <a:r>
              <a:rPr lang="fa-IR" sz="2800" dirty="0" smtClean="0"/>
              <a:t>جلسه آموزشی روحانیون</a:t>
            </a:r>
            <a:endParaRPr lang="en-US" sz="2800" dirty="0"/>
          </a:p>
        </p:txBody>
      </p:sp>
      <p:pic>
        <p:nvPicPr>
          <p:cNvPr id="9218" name="Picture 2" descr="C:\Users\Administrator\Desktop\اربعین 1402\مستندات\عکس\جلسه آموزشی با روحانیون و طلاب\۲۰۲۳۰۸۱۴_۱۱۱۷۳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71" y="1858296"/>
            <a:ext cx="8039315" cy="442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دورود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6250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8452" y="365125"/>
            <a:ext cx="5855109" cy="1065469"/>
          </a:xfrm>
        </p:spPr>
        <p:txBody>
          <a:bodyPr>
            <a:noAutofit/>
          </a:bodyPr>
          <a:lstStyle/>
          <a:p>
            <a:pPr algn="ctr"/>
            <a:r>
              <a:rPr lang="fa-IR" sz="2800" dirty="0" smtClean="0"/>
              <a:t>جلسه هماهنگی با دهیاران و شورای اسلامی سیلاخور</a:t>
            </a:r>
            <a:endParaRPr lang="en-US" sz="2800" dirty="0"/>
          </a:p>
        </p:txBody>
      </p:sp>
      <p:pic>
        <p:nvPicPr>
          <p:cNvPr id="10242" name="Picture 2" descr="C:\Users\Administrator\Desktop\اربعین 1402\مستندات\عکس\دهیاران و شورای سیلاخو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30594"/>
            <a:ext cx="8153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دورود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0204330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558116" cy="487362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اطلاع رسانی در فضای مجازی</a:t>
            </a:r>
            <a:endParaRPr lang="en-US" dirty="0"/>
          </a:p>
        </p:txBody>
      </p:sp>
      <p:pic>
        <p:nvPicPr>
          <p:cNvPr id="11266" name="Picture 2" descr="C:\Users\Administrator\Desktop\اربعین 1402\مستندات\فضای مجازی\Screenshot_۲۰۲۳۰۸۱۶-۰۸۰۶۲۳_Eita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295400"/>
            <a:ext cx="3505199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دورود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3695978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439930" cy="1325563"/>
          </a:xfrm>
        </p:spPr>
        <p:txBody>
          <a:bodyPr>
            <a:normAutofit/>
          </a:bodyPr>
          <a:lstStyle/>
          <a:p>
            <a:r>
              <a:rPr lang="fa-IR" sz="2800" b="1" dirty="0" smtClean="0"/>
              <a:t>نصب بنر در موکبها</a:t>
            </a:r>
            <a:endParaRPr lang="en-US" sz="2800" b="1" dirty="0"/>
          </a:p>
        </p:txBody>
      </p:sp>
      <p:pic>
        <p:nvPicPr>
          <p:cNvPr id="3074" name="Picture 2" descr="C:\Users\Administrator\Desktop\اربعین 1402\مستندات\عکس\موکبها\۲۰۲۳۰۸۲۸_۱۰۰۸۱۱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990" y="1924672"/>
            <a:ext cx="6903308" cy="4026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دورود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8112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9557"/>
            <a:ext cx="7922741" cy="1221131"/>
          </a:xfrm>
        </p:spPr>
        <p:txBody>
          <a:bodyPr>
            <a:normAutofit/>
          </a:bodyPr>
          <a:lstStyle/>
          <a:p>
            <a:pPr algn="ctr"/>
            <a:r>
              <a:rPr lang="fa-IR" sz="2800" b="1" dirty="0">
                <a:solidFill>
                  <a:prstClr val="black"/>
                </a:solidFill>
              </a:rPr>
              <a:t>برپایی ایستگاه سلامت در موکب ها</a:t>
            </a:r>
            <a:endParaRPr lang="en-US" sz="2800" dirty="0"/>
          </a:p>
        </p:txBody>
      </p:sp>
      <p:pic>
        <p:nvPicPr>
          <p:cNvPr id="12290" name="Picture 2" descr="C:\Users\Administrator\Desktop\اربعین 1402\مستندات\عکس\موکبها\۲۰۲۳۰۸۳۱_۰۹۴۱۲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930" y="1941727"/>
            <a:ext cx="7491725" cy="4370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دورود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59111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7725032" cy="1092972"/>
          </a:xfrm>
        </p:spPr>
        <p:txBody>
          <a:bodyPr/>
          <a:lstStyle/>
          <a:p>
            <a:r>
              <a:rPr lang="fa-IR" dirty="0" smtClean="0"/>
              <a:t>برپایی غرفه نقاشی در موکبها</a:t>
            </a:r>
            <a:endParaRPr lang="en-US" dirty="0"/>
          </a:p>
        </p:txBody>
      </p:sp>
      <p:pic>
        <p:nvPicPr>
          <p:cNvPr id="1026" name="Picture 2" descr="C:\Users\Administrator\Desktop\اربعین 1402\مستندات\عکس\موکبها\اربعین\1001879761_640787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790" y="1841156"/>
            <a:ext cx="7595572" cy="430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دورود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79985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2217" y="605481"/>
            <a:ext cx="6291649" cy="603293"/>
          </a:xfrm>
        </p:spPr>
        <p:txBody>
          <a:bodyPr>
            <a:noAutofit/>
          </a:bodyPr>
          <a:lstStyle/>
          <a:p>
            <a:r>
              <a:rPr lang="fa-IR" sz="2400" b="1" dirty="0" smtClean="0"/>
              <a:t>آموزش و اطلاع رسانی توسط سفیران سلامت هلال احم</a:t>
            </a:r>
            <a:r>
              <a:rPr lang="fa-IR" sz="2400" dirty="0" smtClean="0"/>
              <a:t>ر</a:t>
            </a:r>
            <a:endParaRPr lang="en-US" sz="2400" dirty="0"/>
          </a:p>
        </p:txBody>
      </p:sp>
      <p:pic>
        <p:nvPicPr>
          <p:cNvPr id="2050" name="Picture 2" descr="C:\Users\Administrator\Desktop\اربعین 1402\مستندات\عکس\موکبها\اربعین\1003443918_640747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217" y="1690688"/>
            <a:ext cx="7582930" cy="454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دورود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82747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935097" cy="1325563"/>
          </a:xfrm>
        </p:spPr>
        <p:txBody>
          <a:bodyPr>
            <a:normAutofit/>
          </a:bodyPr>
          <a:lstStyle/>
          <a:p>
            <a:r>
              <a:rPr lang="fa-IR" sz="3200" b="1" dirty="0">
                <a:solidFill>
                  <a:prstClr val="black"/>
                </a:solidFill>
              </a:rPr>
              <a:t>برپایی ایستگاه سلامت در موکب ها</a:t>
            </a:r>
            <a:endParaRPr lang="en-US" sz="3200" dirty="0"/>
          </a:p>
        </p:txBody>
      </p:sp>
      <p:pic>
        <p:nvPicPr>
          <p:cNvPr id="4098" name="Picture 2" descr="C:\Users\Administrator\Desktop\اربعین 1402\مستندات\عکس\موکبها\اربعین\1006968693_6308185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444" y="2060948"/>
            <a:ext cx="8229600" cy="37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8981767" y="365535"/>
            <a:ext cx="2431026" cy="504620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a-IR" sz="3600" b="1" dirty="0" smtClean="0"/>
              <a:t>دورود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09226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697" y="368710"/>
            <a:ext cx="1846127" cy="678425"/>
          </a:xfrm>
        </p:spPr>
        <p:txBody>
          <a:bodyPr>
            <a:noAutofit/>
          </a:bodyPr>
          <a:lstStyle/>
          <a:p>
            <a:r>
              <a:rPr lang="fa-IR" sz="3600" b="1" dirty="0" smtClean="0">
                <a:latin typeface="Lato Black"/>
                <a:cs typeface="B Titr" panose="00000700000000000000" pitchFamily="2" charset="-78"/>
              </a:rPr>
              <a:t>بروجرد</a:t>
            </a:r>
            <a:endParaRPr lang="fa-IR" sz="7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" t="9290" r="7690" b="8989"/>
          <a:stretch/>
        </p:blipFill>
        <p:spPr>
          <a:xfrm>
            <a:off x="179858" y="1725201"/>
            <a:ext cx="4637469" cy="4039515"/>
          </a:xfrm>
        </p:spPr>
      </p:pic>
      <p:sp>
        <p:nvSpPr>
          <p:cNvPr id="5" name="TextBox 4"/>
          <p:cNvSpPr txBox="1"/>
          <p:nvPr/>
        </p:nvSpPr>
        <p:spPr>
          <a:xfrm>
            <a:off x="4291781" y="368710"/>
            <a:ext cx="249247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dirty="0" smtClean="0"/>
              <a:t>کمیته برون بخشی</a:t>
            </a:r>
            <a:endParaRPr lang="fa-I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990" y="1725202"/>
            <a:ext cx="4570000" cy="403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499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7095" y="822734"/>
            <a:ext cx="4230329" cy="652104"/>
          </a:xfrm>
        </p:spPr>
        <p:txBody>
          <a:bodyPr>
            <a:normAutofit/>
          </a:bodyPr>
          <a:lstStyle/>
          <a:p>
            <a:pPr algn="ctr"/>
            <a:r>
              <a:rPr lang="fa-IR" sz="1800" dirty="0"/>
              <a:t>آموزش به سفیران سلامت و داوطلبان سلامت محله</a:t>
            </a:r>
          </a:p>
        </p:txBody>
      </p:sp>
      <p:pic>
        <p:nvPicPr>
          <p:cNvPr id="4" name="Picture 2" descr="D:\اطلاعات برنامه آموزش در سال 1402\عملکرد در کمپین ها\1402\اربعین\شهریور 30 - 1402\آموزش مجازی\IMG_20230816_063418_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71" y="1981200"/>
            <a:ext cx="21336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اطلاعات برنامه آموزش در سال 1402\عملکرد در کمپین ها\1402\اربعین\شهریور 30 - 1402\آموزش مجازی\IMG_20230816_063423_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235" y="1981200"/>
            <a:ext cx="2286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اطلاعات برنامه آموزش در سال 1402\عملکرد در کمپین ها\1402\اربعین\شهریور 30 - 1402\آموزش مجازی\IMG_20230816_063429_8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374" y="1981200"/>
            <a:ext cx="23241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674942" y="365126"/>
            <a:ext cx="1678858" cy="667262"/>
          </a:xfrm>
        </p:spPr>
        <p:txBody>
          <a:bodyPr>
            <a:normAutofit/>
          </a:bodyPr>
          <a:lstStyle/>
          <a:p>
            <a:r>
              <a:rPr lang="fa-IR" sz="3600" b="1" dirty="0" smtClean="0"/>
              <a:t>پلدختر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4043513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20897" cy="1325563"/>
          </a:xfrm>
        </p:spPr>
        <p:txBody>
          <a:bodyPr/>
          <a:lstStyle/>
          <a:p>
            <a:r>
              <a:rPr lang="fa-IR" dirty="0" smtClean="0"/>
              <a:t>کمیته های  درون بخشی</a:t>
            </a:r>
            <a:endParaRPr lang="fa-IR" dirty="0"/>
          </a:p>
        </p:txBody>
      </p:sp>
      <p:pic>
        <p:nvPicPr>
          <p:cNvPr id="4" name="Picture 2" descr="D:\اطلاعات برنامه آموزش در سال 1402\عملکرد در کمپین ها\1402\اربعین\شهریور 30 - 1402\جلسه درون بخشی\IMG_20230816_063700_9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181" y="1690688"/>
            <a:ext cx="5434208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9674942" y="365126"/>
            <a:ext cx="1678858" cy="6672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600" b="1" smtClean="0"/>
              <a:t>پلدختر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3142154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30961" cy="1325563"/>
          </a:xfrm>
        </p:spPr>
        <p:txBody>
          <a:bodyPr/>
          <a:lstStyle/>
          <a:p>
            <a:r>
              <a:rPr lang="fa-IR" dirty="0" smtClean="0"/>
              <a:t>کمیته های برون بخشی</a:t>
            </a:r>
            <a:endParaRPr lang="fa-IR" dirty="0"/>
          </a:p>
        </p:txBody>
      </p:sp>
      <p:pic>
        <p:nvPicPr>
          <p:cNvPr id="4" name="Picture 2" descr="D:\اطلاعات برنامه آموزش در سال 1402\عملکرد در کمپین ها\1402\اربعین\شهریور 30 - 1402\جلسات برون بخشی\IMG_20230816_063957_88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428" y="1887795"/>
            <a:ext cx="4297363" cy="429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9674942" y="365126"/>
            <a:ext cx="1678858" cy="6672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600" b="1" smtClean="0"/>
              <a:t>پلدختر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4348614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0143" y="92075"/>
            <a:ext cx="7494639" cy="1325563"/>
          </a:xfrm>
        </p:spPr>
        <p:txBody>
          <a:bodyPr>
            <a:normAutofit/>
          </a:bodyPr>
          <a:lstStyle/>
          <a:p>
            <a:pPr algn="ctr"/>
            <a:r>
              <a:rPr lang="fa-IR" sz="2400" dirty="0"/>
              <a:t>جلسه آموزشی با موکب داران توسط واحدهای آموزش سلامت ،مبارزه با بیماریهای واگیر و غیرواگیر، بهداشت محیط و تغذیه</a:t>
            </a:r>
          </a:p>
        </p:txBody>
      </p:sp>
      <p:pic>
        <p:nvPicPr>
          <p:cNvPr id="4" name="Picture 2" descr="D:\اطلاعات برنامه آموزش در سال 1402\عملکرد در کمپین ها\1402\اربعین\شهریور 30 - 1402\جلسه با موکب داران\IMG_20230816_063714_39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355" y="1579870"/>
            <a:ext cx="5897563" cy="496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9674942" y="365126"/>
            <a:ext cx="1678858" cy="6672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600" b="1" dirty="0" smtClean="0"/>
              <a:t>پلدختر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2469719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069227" cy="1325563"/>
          </a:xfrm>
        </p:spPr>
        <p:txBody>
          <a:bodyPr>
            <a:normAutofit/>
          </a:bodyPr>
          <a:lstStyle/>
          <a:p>
            <a:r>
              <a:rPr lang="fa-IR" sz="3200" dirty="0" smtClean="0"/>
              <a:t>بنرهای چاپ شده</a:t>
            </a:r>
            <a:endParaRPr lang="fa-IR" sz="3200" dirty="0"/>
          </a:p>
        </p:txBody>
      </p:sp>
      <p:pic>
        <p:nvPicPr>
          <p:cNvPr id="3074" name="Picture 2" descr="D:\اطلاعات برنامه آموزش در سال 1402\عملکرد در کمپین ها\1402\اربعین\شهریور 13 - 1402\چاپ بنر\IMG_20230827_103051_9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51454"/>
            <a:ext cx="2743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اطلاعات برنامه آموزش در سال 1402\عملکرد در کمپین ها\1402\اربعین\شهریور 13 - 1402\آموزش به زائرین\IMG_20230904_092045_666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813" y="1863190"/>
            <a:ext cx="2895600" cy="4359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اطلاعات برنامه آموزش در سال 1402\عملکرد در کمپین ها\1402\اربعین\شهریور 13 - 1402\عکس جدید\IMG_20230906_123700_4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826" y="1873699"/>
            <a:ext cx="22860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9674942" y="365126"/>
            <a:ext cx="1678858" cy="6672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600" b="1" dirty="0" smtClean="0"/>
              <a:t>پلدختر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7601360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428470" cy="1325563"/>
          </a:xfrm>
        </p:spPr>
        <p:txBody>
          <a:bodyPr>
            <a:normAutofit/>
          </a:bodyPr>
          <a:lstStyle/>
          <a:p>
            <a:r>
              <a:rPr lang="fa-IR" sz="3200" dirty="0" smtClean="0"/>
              <a:t>آموزش توسط گروه جهادی دانشجویی</a:t>
            </a:r>
            <a:endParaRPr lang="fa-IR" sz="3200" dirty="0"/>
          </a:p>
        </p:txBody>
      </p:sp>
      <p:pic>
        <p:nvPicPr>
          <p:cNvPr id="1026" name="Picture 2" descr="D:\اطلاعات برنامه آموزش در سال 1402\عملکرد در کمپین ها\1402\اربعین\شهریور 13 - 1402\گروههای جهادی\۲۰۲۳۰۸۲۴_۱۷۰۷۵۴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43" y="2050707"/>
            <a:ext cx="37338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اطلاعات برنامه آموزش در سال 1402\عملکرد در کمپین ها\1402\اربعین\شهریور 13 - 1402\گروههای جهادی\۲۰۲۳۰۸۲۴_۱۷۰۸۲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097" y="2050707"/>
            <a:ext cx="41529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9674942" y="365126"/>
            <a:ext cx="1678858" cy="6672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600" b="1" dirty="0" smtClean="0"/>
              <a:t>پلدختر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0746663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626178" cy="1325563"/>
          </a:xfrm>
        </p:spPr>
        <p:txBody>
          <a:bodyPr>
            <a:normAutofit/>
          </a:bodyPr>
          <a:lstStyle/>
          <a:p>
            <a:r>
              <a:rPr lang="fa-IR" sz="3200" dirty="0" smtClean="0"/>
              <a:t>میز آموزش مستقر در موکب ها</a:t>
            </a:r>
            <a:endParaRPr lang="fa-IR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 smtClean="0"/>
          </a:p>
          <a:p>
            <a:endParaRPr lang="fa-IR" dirty="0"/>
          </a:p>
        </p:txBody>
      </p:sp>
      <p:pic>
        <p:nvPicPr>
          <p:cNvPr id="3074" name="Picture 2" descr="D:\اطلاعات برنامه آموزش در سال 1402\عملکرد در کمپین ها\1402\اربعین\شهریور 13 - 1402\عکس جدید\۲۰۲۳۰۹۰۵_۱۰۲۵۴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719" y="2153444"/>
            <a:ext cx="36195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اطلاعات برنامه آموزش در سال 1402\عملکرد در کمپین ها\1402\اربعین\شهریور 13 - 1402\عکس جدید\۲۰۲۳۰۹۰۵_۱۰۲۵۲۷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309" y="2061134"/>
            <a:ext cx="37719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9674942" y="365126"/>
            <a:ext cx="1678858" cy="6672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600" b="1" dirty="0" smtClean="0"/>
              <a:t>پلدختر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7725459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84773" cy="1325563"/>
          </a:xfrm>
        </p:spPr>
        <p:txBody>
          <a:bodyPr>
            <a:normAutofit/>
          </a:bodyPr>
          <a:lstStyle/>
          <a:p>
            <a:r>
              <a:rPr lang="fa-IR" sz="3600" dirty="0"/>
              <a:t>آموزش به زائرین</a:t>
            </a:r>
          </a:p>
        </p:txBody>
      </p:sp>
      <p:pic>
        <p:nvPicPr>
          <p:cNvPr id="1026" name="Picture 2" descr="D:\اطلاعات برنامه آموزش در سال 1402\عملکرد در کمپین ها\1402\اربعین\شهریور 13 - 1402\آموزش به زائرین\عراق\IMG_20230904_113654_7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049" y="1690688"/>
            <a:ext cx="400461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اطلاعات برنامه آموزش در سال 1402\عملکرد در کمپین ها\1402\اربعین\شهریور 13 - 1402\آموزش به زائرین\عراق\IMG_20230904_190042_57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525" y="1690688"/>
            <a:ext cx="389031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5"/>
          <p:cNvSpPr txBox="1">
            <a:spLocks/>
          </p:cNvSpPr>
          <p:nvPr/>
        </p:nvSpPr>
        <p:spPr>
          <a:xfrm>
            <a:off x="9674942" y="365126"/>
            <a:ext cx="1678858" cy="6672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600" b="1" dirty="0" smtClean="0"/>
              <a:t>پلدختر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2822954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520782" cy="1325563"/>
          </a:xfrm>
        </p:spPr>
        <p:txBody>
          <a:bodyPr>
            <a:normAutofit/>
          </a:bodyPr>
          <a:lstStyle/>
          <a:p>
            <a:r>
              <a:rPr lang="fa-IR" sz="3200" dirty="0" smtClean="0"/>
              <a:t>آموزش در خصوص فرزندآوری</a:t>
            </a:r>
            <a:endParaRPr lang="fa-IR" sz="3200" dirty="0"/>
          </a:p>
        </p:txBody>
      </p:sp>
      <p:pic>
        <p:nvPicPr>
          <p:cNvPr id="9218" name="Picture 2" descr="D:\اطلاعات برنامه آموزش در سال 1402\عملکرد در کمپین ها\1402\اربعین\شهریور 13 - 1402\آموزش به زائرین\pixlr_۲۰۲۳۰۹۰۴۱۰۱۷۱۲۲۰۱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97" y="1600201"/>
            <a:ext cx="598648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9674942" y="365126"/>
            <a:ext cx="1678858" cy="66726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600" b="1" dirty="0" smtClean="0"/>
              <a:t>پلدختر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8806833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9729" y="481781"/>
            <a:ext cx="4960374" cy="1066800"/>
          </a:xfrm>
          <a:noFill/>
        </p:spPr>
        <p:txBody>
          <a:bodyPr>
            <a:noAutofit/>
          </a:bodyPr>
          <a:lstStyle/>
          <a:p>
            <a:pPr algn="ctr"/>
            <a:r>
              <a:rPr lang="fa-IR" sz="2800" dirty="0" smtClean="0"/>
              <a:t>دومین زیر کمیته ویژه اربعین مرداد 1402</a:t>
            </a:r>
            <a:endParaRPr lang="fa-IR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305" y="1686232"/>
            <a:ext cx="8096250" cy="4552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78181" y="304800"/>
            <a:ext cx="16960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رومشکان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56624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3606" y="737420"/>
            <a:ext cx="2477429" cy="1325563"/>
          </a:xfrm>
        </p:spPr>
        <p:txBody>
          <a:bodyPr>
            <a:normAutofit/>
          </a:bodyPr>
          <a:lstStyle/>
          <a:p>
            <a:pPr algn="ctr"/>
            <a:r>
              <a:rPr lang="fa-IR" sz="2000" b="1" dirty="0" smtClean="0"/>
              <a:t>جلسه آموزشی موکب داران وسفیران ادارات</a:t>
            </a:r>
            <a:endParaRPr lang="fa-IR" sz="2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t="8083" r="10163" b="8199"/>
          <a:stretch/>
        </p:blipFill>
        <p:spPr>
          <a:xfrm>
            <a:off x="811162" y="3274142"/>
            <a:ext cx="3967314" cy="3347884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t="8096" r="7142" b="8372"/>
          <a:stretch/>
        </p:blipFill>
        <p:spPr>
          <a:xfrm>
            <a:off x="5042509" y="3274142"/>
            <a:ext cx="4380271" cy="3347884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5" t="7307" r="7999" b="6991"/>
          <a:stretch/>
        </p:blipFill>
        <p:spPr>
          <a:xfrm>
            <a:off x="1807035" y="108821"/>
            <a:ext cx="4092319" cy="301783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9630697" y="368710"/>
            <a:ext cx="1846127" cy="678425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a-IR" sz="3600" b="1" smtClean="0">
                <a:latin typeface="Lato Black"/>
                <a:cs typeface="B Titr" panose="00000700000000000000" pitchFamily="2" charset="-78"/>
              </a:rPr>
              <a:t>بروجرد</a:t>
            </a:r>
            <a:endParaRPr lang="fa-IR" sz="7200" dirty="0"/>
          </a:p>
        </p:txBody>
      </p:sp>
    </p:spTree>
    <p:extLst>
      <p:ext uri="{BB962C8B-B14F-4D97-AF65-F5344CB8AC3E}">
        <p14:creationId xmlns:p14="http://schemas.microsoft.com/office/powerpoint/2010/main" val="212105647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04800"/>
            <a:ext cx="5805948" cy="1140542"/>
          </a:xfrm>
          <a:noFill/>
        </p:spPr>
        <p:txBody>
          <a:bodyPr>
            <a:noAutofit/>
          </a:bodyPr>
          <a:lstStyle/>
          <a:p>
            <a:pPr algn="ctr"/>
            <a:r>
              <a:rPr lang="fa-IR" sz="2400" dirty="0" smtClean="0"/>
              <a:t>جلسه آموزشی جهت موکب داران و سر کاروان و ادارات سطح شهرستان مرداد 1402</a:t>
            </a:r>
            <a:endParaRPr lang="fa-IR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69" y="2003322"/>
            <a:ext cx="8096250" cy="43719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78181" y="304800"/>
            <a:ext cx="16960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رومشکان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13988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617" y="304800"/>
            <a:ext cx="7288161" cy="1325563"/>
          </a:xfrm>
        </p:spPr>
        <p:txBody>
          <a:bodyPr>
            <a:normAutofit/>
          </a:bodyPr>
          <a:lstStyle/>
          <a:p>
            <a:pPr algn="ctr"/>
            <a:r>
              <a:rPr lang="fa-IR" sz="2800" dirty="0"/>
              <a:t>آموزش گرمازدگی ویزه پیاده روی اربعین در فضای مجازی مرداد 1402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905001"/>
            <a:ext cx="1524000" cy="411956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939" y="1909762"/>
            <a:ext cx="1466759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321" y="1905001"/>
            <a:ext cx="1695359" cy="4119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1" y="1905001"/>
            <a:ext cx="1752600" cy="40433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78181" y="304800"/>
            <a:ext cx="16960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رومشکان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2087392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57200"/>
            <a:ext cx="6612194" cy="1106129"/>
          </a:xfrm>
          <a:noFill/>
        </p:spPr>
        <p:txBody>
          <a:bodyPr>
            <a:normAutofit/>
          </a:bodyPr>
          <a:lstStyle/>
          <a:p>
            <a:r>
              <a:rPr lang="fa-IR" sz="2800" dirty="0"/>
              <a:t>آموزش رابط سلامت کاروانها و موکب ها مرداد1402</a:t>
            </a:r>
            <a:r>
              <a:rPr lang="en-US" sz="2800" dirty="0"/>
              <a:t> </a:t>
            </a:r>
            <a:endParaRPr lang="fa-IR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669" y="1998408"/>
            <a:ext cx="7096125" cy="4257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78181" y="304800"/>
            <a:ext cx="16960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رومشکان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34172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9227" y="426910"/>
            <a:ext cx="6390503" cy="1278324"/>
          </a:xfrm>
        </p:spPr>
        <p:txBody>
          <a:bodyPr>
            <a:normAutofit/>
          </a:bodyPr>
          <a:lstStyle/>
          <a:p>
            <a:pPr algn="ctr"/>
            <a:r>
              <a:rPr lang="fa-IR" sz="2400" dirty="0"/>
              <a:t>آموزش و توزیع رسانه  در موکب شهدای سوری توسط گروه جهادی دانشجویی شهرستان رومشکان 1402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2" y="2039144"/>
            <a:ext cx="4617309" cy="364807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05" y="2039144"/>
            <a:ext cx="4591822" cy="3648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78181" y="304800"/>
            <a:ext cx="16960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رومشکان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26371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3021" y="185352"/>
            <a:ext cx="10515600" cy="1357056"/>
          </a:xfrm>
        </p:spPr>
        <p:txBody>
          <a:bodyPr>
            <a:noAutofit/>
          </a:bodyPr>
          <a:lstStyle/>
          <a:p>
            <a:r>
              <a:rPr lang="fa-IR" sz="2400" dirty="0"/>
              <a:t>آموزش خادمین موکب شهدای سوری شهرستان رومشکان شهریور1402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1056" y="1981201"/>
            <a:ext cx="6029888" cy="4144963"/>
          </a:xfrm>
        </p:spPr>
      </p:pic>
      <p:sp>
        <p:nvSpPr>
          <p:cNvPr id="4" name="TextBox 3"/>
          <p:cNvSpPr txBox="1"/>
          <p:nvPr/>
        </p:nvSpPr>
        <p:spPr>
          <a:xfrm>
            <a:off x="9778181" y="304800"/>
            <a:ext cx="16960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رومشکان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53425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66" y="1690688"/>
            <a:ext cx="3971925" cy="4791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257" y="1647825"/>
            <a:ext cx="4200525" cy="487680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365126"/>
            <a:ext cx="6056870" cy="833480"/>
          </a:xfrm>
        </p:spPr>
        <p:txBody>
          <a:bodyPr/>
          <a:lstStyle/>
          <a:p>
            <a:r>
              <a:rPr lang="fa-IR" dirty="0" smtClean="0"/>
              <a:t>نصب بنر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778181" y="304800"/>
            <a:ext cx="16960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رومشکان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90543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57200"/>
            <a:ext cx="6652054" cy="1099751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fa-IR" sz="2800" dirty="0"/>
              <a:t>برپایی ایستگاه آموزش در موکب شهدای سوری و انصارالحسین چغابل شهریور </a:t>
            </a:r>
            <a:r>
              <a:rPr lang="fa-IR" sz="2400" dirty="0"/>
              <a:t>1402</a:t>
            </a:r>
            <a:r>
              <a:rPr lang="en-US" sz="2800" dirty="0"/>
              <a:t> </a:t>
            </a:r>
            <a:r>
              <a:rPr lang="fa-IR" sz="2800" dirty="0"/>
              <a:t>شهرستان رومشکان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41" y="2110947"/>
            <a:ext cx="3733800" cy="4029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55" y="2110947"/>
            <a:ext cx="4048125" cy="4029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78181" y="304800"/>
            <a:ext cx="16960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رومشکان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57622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1" y="304800"/>
            <a:ext cx="5745891" cy="1128584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fa-IR" sz="2200" dirty="0"/>
              <a:t>آموزش و توزیع رسانه جهت زائرین توسط رابط سلامت کاروان چغابل شهرستان رومشکان شهریور </a:t>
            </a:r>
            <a:r>
              <a:rPr lang="fa-IR" sz="2000" dirty="0"/>
              <a:t>1402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12" y="2168611"/>
            <a:ext cx="4452938" cy="4256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303" y="2168610"/>
            <a:ext cx="3657601" cy="4256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78181" y="304800"/>
            <a:ext cx="16960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رومشکان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1489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7119" y="211574"/>
            <a:ext cx="7937090" cy="739557"/>
          </a:xfrm>
        </p:spPr>
        <p:txBody>
          <a:bodyPr>
            <a:normAutofit/>
          </a:bodyPr>
          <a:lstStyle/>
          <a:p>
            <a:pPr algn="ctr"/>
            <a:r>
              <a:rPr lang="fa-IR" sz="2800" dirty="0" smtClean="0"/>
              <a:t>کمیته درون بخشی و برون بخشی</a:t>
            </a:r>
            <a:endParaRPr lang="fa-IR" sz="2800" dirty="0"/>
          </a:p>
        </p:txBody>
      </p:sp>
      <p:pic>
        <p:nvPicPr>
          <p:cNvPr id="4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449" y="3981310"/>
            <a:ext cx="3496962" cy="2813987"/>
          </a:xfrm>
        </p:spPr>
      </p:pic>
      <p:pic>
        <p:nvPicPr>
          <p:cNvPr id="5" name="Picture 4" descr="J:\کارت\IMG_20230825_222610_580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82763" y="1141748"/>
            <a:ext cx="3701446" cy="26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778181" y="304800"/>
            <a:ext cx="16960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کوهدشت</a:t>
            </a:r>
            <a:endParaRPr lang="fa-IR" sz="36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4138" y="3981311"/>
            <a:ext cx="3650071" cy="281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 descr="J:\ااربعین\IMG_20230826_092844_496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449" y="1141749"/>
            <a:ext cx="3496962" cy="26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021409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84" y="2197511"/>
            <a:ext cx="7955332" cy="34512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7612626" cy="1301443"/>
          </a:xfrm>
        </p:spPr>
        <p:txBody>
          <a:bodyPr>
            <a:normAutofit/>
          </a:bodyPr>
          <a:lstStyle/>
          <a:p>
            <a:pPr algn="ctr"/>
            <a:r>
              <a:rPr lang="fa-IR" sz="2800" dirty="0" smtClean="0">
                <a:cs typeface="B Titr" panose="00000700000000000000" pitchFamily="2" charset="-78"/>
              </a:rPr>
              <a:t>برگزاری جلسه حضوری در اداره تبلیغات</a:t>
            </a:r>
            <a:endParaRPr lang="en-US" sz="2800" dirty="0">
              <a:cs typeface="B Titr" panose="00000700000000000000" pitchFamily="2" charset="-7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615948" y="369515"/>
            <a:ext cx="204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/>
              <a:t>کوهدشت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1058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923" y="1527717"/>
            <a:ext cx="7984439" cy="5115979"/>
          </a:xfr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9630697" y="368710"/>
            <a:ext cx="1846127" cy="678425"/>
          </a:xfrm>
        </p:spPr>
        <p:txBody>
          <a:bodyPr>
            <a:noAutofit/>
          </a:bodyPr>
          <a:lstStyle/>
          <a:p>
            <a:r>
              <a:rPr lang="fa-IR" sz="3600" b="1" dirty="0" smtClean="0">
                <a:latin typeface="Lato Black"/>
                <a:cs typeface="B Titr" panose="00000700000000000000" pitchFamily="2" charset="-78"/>
              </a:rPr>
              <a:t>بروجرد</a:t>
            </a:r>
            <a:endParaRPr lang="fa-IR" sz="7200" dirty="0"/>
          </a:p>
        </p:txBody>
      </p:sp>
    </p:spTree>
    <p:extLst>
      <p:ext uri="{BB962C8B-B14F-4D97-AF65-F5344CB8AC3E}">
        <p14:creationId xmlns:p14="http://schemas.microsoft.com/office/powerpoint/2010/main" val="5222402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7391400" cy="1139210"/>
          </a:xfrm>
        </p:spPr>
        <p:txBody>
          <a:bodyPr>
            <a:normAutofit/>
          </a:bodyPr>
          <a:lstStyle/>
          <a:p>
            <a:r>
              <a:rPr lang="fa-IR" sz="3200" dirty="0" smtClean="0"/>
              <a:t>تشکیل کانال جهت موکب داران و نصب بنر</a:t>
            </a:r>
            <a:endParaRPr lang="fa-IR" sz="3200" dirty="0"/>
          </a:p>
        </p:txBody>
      </p:sp>
      <p:pic>
        <p:nvPicPr>
          <p:cNvPr id="4" name="Picture 3" descr="J:\کارت\Screenshot_۲۰۲۳۰۸۲۶-۰۷۳۷۰۷_Eitaa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1744" y="2102562"/>
            <a:ext cx="299070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:\کارت\IMG_20230825_223610_65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2102562"/>
            <a:ext cx="3776690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9615948" y="369515"/>
            <a:ext cx="204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/>
              <a:t>کوهدشت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94064995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2316" y="350377"/>
            <a:ext cx="7111181" cy="814746"/>
          </a:xfrm>
        </p:spPr>
        <p:txBody>
          <a:bodyPr>
            <a:noAutofit/>
          </a:bodyPr>
          <a:lstStyle/>
          <a:p>
            <a:pPr algn="ctr"/>
            <a:r>
              <a:rPr lang="fa-IR" sz="2800" dirty="0"/>
              <a:t>همایش توجیهی مسئولین هیئات مذهبی شهرستان</a:t>
            </a:r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42" y="1968338"/>
            <a:ext cx="4173220" cy="3916267"/>
          </a:xfrm>
        </p:spPr>
      </p:pic>
      <p:sp>
        <p:nvSpPr>
          <p:cNvPr id="5" name="Rectangle 4"/>
          <p:cNvSpPr/>
          <p:nvPr/>
        </p:nvSpPr>
        <p:spPr>
          <a:xfrm>
            <a:off x="9615948" y="369515"/>
            <a:ext cx="204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/>
              <a:t>کوهدشت</a:t>
            </a:r>
            <a:endParaRPr lang="fa-IR" sz="3600" b="1" dirty="0"/>
          </a:p>
        </p:txBody>
      </p:sp>
      <p:pic>
        <p:nvPicPr>
          <p:cNvPr id="6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067" y="1968339"/>
            <a:ext cx="4265151" cy="391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995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32" y="2631222"/>
            <a:ext cx="7408333" cy="3450696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3565" y="969809"/>
            <a:ext cx="7919065" cy="1212952"/>
          </a:xfrm>
        </p:spPr>
        <p:txBody>
          <a:bodyPr>
            <a:normAutofit/>
          </a:bodyPr>
          <a:lstStyle/>
          <a:p>
            <a:pPr algn="ctr"/>
            <a:r>
              <a:rPr lang="fa-IR" sz="2800" dirty="0"/>
              <a:t>ارائه نکات بهداشتی توسط امام جمعه محترم شهرستان در بین خطبه ها به نمازگزاران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9615948" y="369515"/>
            <a:ext cx="204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/>
              <a:t>کوهدشت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91149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890760" y="3657601"/>
            <a:ext cx="2042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dirty="0">
                <a:solidFill>
                  <a:srgbClr val="70AD47">
                    <a:lumMod val="50000"/>
                  </a:srgbClr>
                </a:solidFill>
                <a:latin typeface="Calibri Light" panose="020F0302020204030204"/>
                <a:cs typeface="B Titr" panose="00000700000000000000" pitchFamily="2" charset="-78"/>
              </a:rPr>
              <a:t> </a:t>
            </a:r>
            <a:r>
              <a:rPr lang="fa-IR" sz="3600" dirty="0" smtClean="0">
                <a:solidFill>
                  <a:srgbClr val="70AD47">
                    <a:lumMod val="50000"/>
                  </a:srgbClr>
                </a:solidFill>
                <a:latin typeface="Calibri Light" panose="020F0302020204030204"/>
                <a:cs typeface="B Titr" panose="00000700000000000000" pitchFamily="2" charset="-78"/>
              </a:rPr>
              <a:t>فضای مجازی</a:t>
            </a:r>
            <a:endParaRPr lang="fa-IR" sz="3600" dirty="0"/>
          </a:p>
        </p:txBody>
      </p:sp>
      <p:pic>
        <p:nvPicPr>
          <p:cNvPr id="3" name="Picture 2" descr="J:\ااربعین\IMG_20230904_211118_38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8520" y="1394346"/>
            <a:ext cx="2286000" cy="3916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:\ااربعین\IMG_20230904_211118_91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760" y="1432560"/>
            <a:ext cx="2484120" cy="3956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J:\ااربعین\IMG_20230904_211118_26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0120" y="1463040"/>
            <a:ext cx="2682240" cy="405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9615948" y="369515"/>
            <a:ext cx="204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/>
              <a:t>کوهدشت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6532292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6000" y="2255520"/>
            <a:ext cx="20272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3600" dirty="0" smtClean="0"/>
              <a:t>آموزش به زائرین توسط سفیر سلامت</a:t>
            </a:r>
            <a:endParaRPr lang="fa-IR" sz="3600" dirty="0"/>
          </a:p>
        </p:txBody>
      </p:sp>
      <p:pic>
        <p:nvPicPr>
          <p:cNvPr id="3" name="Picture 2" descr="J:\ااربعین\IMG_20230901_211428_53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10200" y="1463722"/>
            <a:ext cx="3992880" cy="393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:\ااربعین\IMG_20230901_211404_604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477370"/>
            <a:ext cx="4114799" cy="3903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9615948" y="369515"/>
            <a:ext cx="204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/>
              <a:t>کوهدشت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33606787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921240" y="1463040"/>
            <a:ext cx="20116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a-IR" sz="2800" dirty="0" smtClean="0">
                <a:solidFill>
                  <a:srgbClr val="70AD47">
                    <a:lumMod val="50000"/>
                  </a:srgbClr>
                </a:solidFill>
                <a:latin typeface="Calibri Light" panose="020F0302020204030204"/>
                <a:cs typeface="B Titr" panose="00000700000000000000" pitchFamily="2" charset="-78"/>
              </a:rPr>
              <a:t>برگزاری مسابقه از پمفلت توصیه های بهدااشتی در بین نمازگزاران و اهدائ جوایز به قید قرعه به 5 نفر</a:t>
            </a:r>
            <a:endParaRPr lang="fa-IR" sz="2800" dirty="0"/>
          </a:p>
        </p:txBody>
      </p:sp>
      <p:pic>
        <p:nvPicPr>
          <p:cNvPr id="3" name="Picture 2" descr="J:\ااربعین\۲۰۲۳۰۹۰۹_۱۰۰۰۳۴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4960" y="1231710"/>
            <a:ext cx="3383280" cy="4394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J:\ااربعین\IMG_20230825_224944_99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2521" y="1203960"/>
            <a:ext cx="3825240" cy="4404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9615948" y="369515"/>
            <a:ext cx="204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/>
              <a:t>کوهدشت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5097483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814560" y="2194561"/>
            <a:ext cx="21186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dirty="0" smtClean="0">
                <a:solidFill>
                  <a:srgbClr val="70AD47">
                    <a:lumMod val="50000"/>
                  </a:srgbClr>
                </a:solidFill>
                <a:latin typeface="Calibri Light" panose="020F0302020204030204"/>
                <a:cs typeface="B Titr" panose="00000700000000000000" pitchFamily="2" charset="-78"/>
              </a:rPr>
              <a:t>آموزش به زائرین در سالن استراحتگاه موکب</a:t>
            </a:r>
          </a:p>
        </p:txBody>
      </p:sp>
      <p:pic>
        <p:nvPicPr>
          <p:cNvPr id="3" name="Picture 2" descr="J:\ااربعین\IMG_20230901_003146_479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1097281"/>
            <a:ext cx="8138160" cy="463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615948" y="369515"/>
            <a:ext cx="204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/>
              <a:t>کوهدشت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221432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36480" y="2194561"/>
            <a:ext cx="19967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2800" dirty="0" smtClean="0">
                <a:solidFill>
                  <a:srgbClr val="70AD47">
                    <a:lumMod val="50000"/>
                  </a:srgbClr>
                </a:solidFill>
                <a:latin typeface="Calibri Light" panose="020F0302020204030204"/>
                <a:cs typeface="B Titr" panose="00000700000000000000" pitchFamily="2" charset="-78"/>
              </a:rPr>
              <a:t>توزیع مواد آموزشی در بین زائرین</a:t>
            </a:r>
          </a:p>
        </p:txBody>
      </p:sp>
      <p:pic>
        <p:nvPicPr>
          <p:cNvPr id="3" name="Picture 2" descr="J:\ااربعین\IMG_20230831_224833_204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37760" y="566084"/>
            <a:ext cx="4236720" cy="258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J:\ااربعین\IMG_20230901_182121_239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474720"/>
            <a:ext cx="429768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J:\ااربعین\IMG_20230906_211537_305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66569" y="624841"/>
            <a:ext cx="3105431" cy="2682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J:\ااربعین\IMG_20230906_211537_31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41121" y="3627120"/>
            <a:ext cx="3246119" cy="2301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9615948" y="369515"/>
            <a:ext cx="204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/>
              <a:t>کوهدشت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69416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:\ااربعین\IMG_20230906_233444_58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6590" y="1893055"/>
            <a:ext cx="7513320" cy="475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9615948" y="369515"/>
            <a:ext cx="204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/>
              <a:t>کوهدشت</a:t>
            </a:r>
            <a:endParaRPr lang="fa-IR" sz="3600" b="1" dirty="0"/>
          </a:p>
        </p:txBody>
      </p:sp>
      <p:sp>
        <p:nvSpPr>
          <p:cNvPr id="5" name="Rectangle 4"/>
          <p:cNvSpPr/>
          <p:nvPr/>
        </p:nvSpPr>
        <p:spPr>
          <a:xfrm>
            <a:off x="3268665" y="692680"/>
            <a:ext cx="4567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dirty="0">
                <a:solidFill>
                  <a:srgbClr val="70AD47">
                    <a:lumMod val="50000"/>
                  </a:srgbClr>
                </a:solidFill>
                <a:latin typeface="Calibri Light" panose="020F0302020204030204"/>
                <a:cs typeface="B Titr" panose="00000700000000000000" pitchFamily="2" charset="-78"/>
              </a:rPr>
              <a:t>توزیع ماسک در بین زائرین توسط رابط بهداشتی موکب</a:t>
            </a:r>
          </a:p>
        </p:txBody>
      </p:sp>
    </p:spTree>
    <p:extLst>
      <p:ext uri="{BB962C8B-B14F-4D97-AF65-F5344CB8AC3E}">
        <p14:creationId xmlns:p14="http://schemas.microsoft.com/office/powerpoint/2010/main" val="19060599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975555" cy="416540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کمیته درون بخشی</a:t>
            </a:r>
            <a:endParaRPr lang="fa-IR" dirty="0"/>
          </a:p>
        </p:txBody>
      </p:sp>
      <p:sp>
        <p:nvSpPr>
          <p:cNvPr id="7" name="Rectangle 6"/>
          <p:cNvSpPr/>
          <p:nvPr/>
        </p:nvSpPr>
        <p:spPr>
          <a:xfrm>
            <a:off x="9615948" y="369515"/>
            <a:ext cx="204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/>
              <a:t>دلفان</a:t>
            </a:r>
            <a:endParaRPr lang="fa-IR" sz="3600" b="1" dirty="0"/>
          </a:p>
        </p:txBody>
      </p:sp>
      <p:pic>
        <p:nvPicPr>
          <p:cNvPr id="8" name="Picture 7" descr="D:\فعالیتهای 1402\کمپین ها\اربعین نامه ها و عملکردها\عکس کمیته\آموزش موکبداران\غ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880" y="1465208"/>
            <a:ext cx="3085435" cy="3103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D:\فعالیتهای 1402\کمپین ها\اربعین نامه ها و عملکردها\عکس کمیته\کمیته دوم\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8" y="3441492"/>
            <a:ext cx="3215150" cy="3215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:\فعالیتهای 1402\کمپین ها\اربعین نامه ها و عملکردها\عکس کمیته\IMG_20230807_09170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84" y="3441492"/>
            <a:ext cx="2872913" cy="3215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958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46319" y="328055"/>
            <a:ext cx="1328854" cy="761148"/>
          </a:xfrm>
        </p:spPr>
        <p:txBody>
          <a:bodyPr>
            <a:normAutofit/>
          </a:bodyPr>
          <a:lstStyle/>
          <a:p>
            <a:r>
              <a:rPr lang="fa-IR" sz="2400" b="1" dirty="0" smtClean="0"/>
              <a:t>میز سلامت</a:t>
            </a:r>
            <a:endParaRPr lang="fa-IR" sz="2400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99" y="1393902"/>
            <a:ext cx="8776008" cy="4861932"/>
          </a:xfrm>
        </p:spPr>
      </p:pic>
      <p:sp>
        <p:nvSpPr>
          <p:cNvPr id="4" name="TextBox 3"/>
          <p:cNvSpPr txBox="1"/>
          <p:nvPr/>
        </p:nvSpPr>
        <p:spPr>
          <a:xfrm>
            <a:off x="9778181" y="365125"/>
            <a:ext cx="16518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fa-IR" sz="3600" b="1" dirty="0" smtClean="0"/>
              <a:t>بروجرد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19980683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975555" cy="416540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آموزش زائرین </a:t>
            </a:r>
            <a:endParaRPr lang="fa-IR" dirty="0"/>
          </a:p>
        </p:txBody>
      </p:sp>
      <p:pic>
        <p:nvPicPr>
          <p:cNvPr id="4" name="Content Placeholder 3" descr="D:\فعالیتهای 1402\کمپین ها\اربعین نامه ها و عملکردها\عکس  ایستگاه\7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78" y="1544892"/>
            <a:ext cx="4070556" cy="2190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:\فعالیتهای 1402\کمپین ها\اربعین نامه ها و عملکردها\عکس  ایستگاه\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088" y="1530143"/>
            <a:ext cx="4341813" cy="2168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D:\فعالیتهای 1402\کمپین ها\اربعین نامه ها و عملکردها\عکس  ایستگاه\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276" y="3878825"/>
            <a:ext cx="4873625" cy="28708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9615948" y="369515"/>
            <a:ext cx="204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/>
              <a:t>دلفان</a:t>
            </a:r>
            <a:endParaRPr lang="fa-IR" sz="3600" b="1" dirty="0"/>
          </a:p>
        </p:txBody>
      </p:sp>
    </p:spTree>
    <p:extLst>
      <p:ext uri="{BB962C8B-B14F-4D97-AF65-F5344CB8AC3E}">
        <p14:creationId xmlns:p14="http://schemas.microsoft.com/office/powerpoint/2010/main" val="4489509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975555" cy="416540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ارسال پیامک آموزشی</a:t>
            </a:r>
            <a:endParaRPr lang="fa-IR" dirty="0"/>
          </a:p>
        </p:txBody>
      </p:sp>
      <p:sp>
        <p:nvSpPr>
          <p:cNvPr id="7" name="Rectangle 6"/>
          <p:cNvSpPr/>
          <p:nvPr/>
        </p:nvSpPr>
        <p:spPr>
          <a:xfrm>
            <a:off x="9615948" y="369515"/>
            <a:ext cx="204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/>
              <a:t>دلفان</a:t>
            </a:r>
            <a:endParaRPr lang="fa-IR" sz="3600" b="1" dirty="0"/>
          </a:p>
        </p:txBody>
      </p:sp>
      <p:pic>
        <p:nvPicPr>
          <p:cNvPr id="6" name="Picture 5" descr="D:\فعالیتهای 1402\کمپین ها\اربعین نامه ها و عملکردها\پیامک\photo_2023-08-19_13-30-0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68" y="1592827"/>
            <a:ext cx="5030501" cy="4789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466361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613" y="693485"/>
            <a:ext cx="5975555" cy="416540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>بارگذاری پیام های آموزشی</a:t>
            </a:r>
            <a:endParaRPr lang="fa-IR" dirty="0"/>
          </a:p>
        </p:txBody>
      </p:sp>
      <p:sp>
        <p:nvSpPr>
          <p:cNvPr id="7" name="Rectangle 6"/>
          <p:cNvSpPr/>
          <p:nvPr/>
        </p:nvSpPr>
        <p:spPr>
          <a:xfrm>
            <a:off x="9615948" y="369515"/>
            <a:ext cx="2048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a-IR" sz="3600" b="1" dirty="0" smtClean="0"/>
              <a:t>دلفان</a:t>
            </a:r>
            <a:endParaRPr lang="fa-IR" sz="3600" b="1" dirty="0"/>
          </a:p>
        </p:txBody>
      </p:sp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327787" y="1509866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9120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62673" y="76199"/>
            <a:ext cx="44903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a-IR" sz="2400" dirty="0" smtClean="0">
                <a:solidFill>
                  <a:srgbClr val="0070C0"/>
                </a:solidFill>
                <a:cs typeface="B Traffic" panose="00000400000000000000" pitchFamily="2" charset="-78"/>
              </a:rPr>
              <a:t>اطلاع رسانی در سیمای استان-زیر نویس</a:t>
            </a:r>
            <a:endParaRPr lang="fa-IR" sz="2400" dirty="0">
              <a:solidFill>
                <a:srgbClr val="0070C0"/>
              </a:solidFill>
              <a:cs typeface="B Traffic" panose="00000400000000000000" pitchFamily="2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029" y="570841"/>
            <a:ext cx="6608974" cy="6287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7" y="1175656"/>
            <a:ext cx="5018501" cy="4833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834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</TotalTime>
  <Words>962</Words>
  <Application>Microsoft Office PowerPoint</Application>
  <PresentationFormat>Custom</PresentationFormat>
  <Paragraphs>223</Paragraphs>
  <Slides>93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Office Theme</vt:lpstr>
      <vt:lpstr>PowerPoint Presentation</vt:lpstr>
      <vt:lpstr>PowerPoint Presentation</vt:lpstr>
      <vt:lpstr>PowerPoint Presentation</vt:lpstr>
      <vt:lpstr>جلسات آمادگی با حضور ریاست محترم دانشگاه و معاونت محترم بهداشتی</vt:lpstr>
      <vt:lpstr>PowerPoint Presentation</vt:lpstr>
      <vt:lpstr>بروجرد</vt:lpstr>
      <vt:lpstr>جلسه آموزشی موکب داران وسفیران ادارات</vt:lpstr>
      <vt:lpstr>بروجرد</vt:lpstr>
      <vt:lpstr>میز سلامت</vt:lpstr>
      <vt:lpstr>آموزش به زائرین و توزیع تراکت آموزشی</vt:lpstr>
      <vt:lpstr>آموزش به زائرین و توزیع تراکت آموزشی</vt:lpstr>
      <vt:lpstr>آموزش به زائرین و توزیع تراکت آموزشی</vt:lpstr>
      <vt:lpstr>بنر</vt:lpstr>
      <vt:lpstr>فضای مجازی</vt:lpstr>
      <vt:lpstr>برگزاری جلسه درون بخشی با ریاست محترم مرکز بهداشت ومسئولین واحدها</vt:lpstr>
      <vt:lpstr>جلسه برون بخشی با ریاست سازمان تبلیغات اسلامی و سرگروه موکب داران و توزیع پمفلت آموزشی به موکب داران</vt:lpstr>
      <vt:lpstr>برگزاری میز خدمت وآموزش به عزاداران حسینی</vt:lpstr>
      <vt:lpstr>آموزش داوطلبین سلامت و توزیع بروشور در خصوص پیام های بهداشتی ایام عزاداری توسط رابط متخصص</vt:lpstr>
      <vt:lpstr>توزیع بسته های آموزشی بین موکبدران در عراق</vt:lpstr>
      <vt:lpstr>جلسه برون بخشی مشارکت سایر ادارات</vt:lpstr>
      <vt:lpstr>تجلیل از رابطین برتر ادارات در بحث مشارکت با واحد آموزش وارتقا سلامت در اربعین سال 1401</vt:lpstr>
      <vt:lpstr>آموزش خادمین و مبلغین موکب های مستقر در عراق</vt:lpstr>
      <vt:lpstr>آموزش مجازی دانشجویان جهادی در پیاده روی اربعین</vt:lpstr>
      <vt:lpstr>آموزش زائرین پیاده روی اربعین در موکب اعظم امام خامنه ایی</vt:lpstr>
      <vt:lpstr>برگزاری مسابقه نقاشی با موضوع رعایت  پرو تکل ها</vt:lpstr>
      <vt:lpstr>آموزش زائرین پیاده روی اربعین در موکب اعظم امام خامنه ایی</vt:lpstr>
      <vt:lpstr>نصب بنر در موکب</vt:lpstr>
      <vt:lpstr>برگزاری دومین کمیته درون بخشی</vt:lpstr>
      <vt:lpstr>اطلاع رسانی نکات بهداشتی پیاده روی اربعین  در فضای مجازی</vt:lpstr>
      <vt:lpstr>کلاس آموزشی جهت موکب داران و هیات مذهبی</vt:lpstr>
      <vt:lpstr>چاپ تراکت آموزشی</vt:lpstr>
      <vt:lpstr>کلاس آموزشی جهت موکب داران –رابطین کاروانها- ادارات-بانوان بسیجی</vt:lpstr>
      <vt:lpstr>برپایی غرفه نقاشی</vt:lpstr>
      <vt:lpstr>توزیع تراکت اموزشی بین زائرین</vt:lpstr>
      <vt:lpstr>جلسه هماهنگی جهت اجرای آموزش طلاب حوزه علمیه خواهران</vt:lpstr>
      <vt:lpstr>جلسه هماهنگی با موکب داران شهرستان ازنا</vt:lpstr>
      <vt:lpstr>اطلاع رسانی پیامهای آموزشی در گروه موکب داران ازنا</vt:lpstr>
      <vt:lpstr>تولید رسانه آموزشی پیشگیری از گرما زدگی در پیاده روی اربعین</vt:lpstr>
      <vt:lpstr>آموزش پیشگیری از بیماریهای اسهالی و واگیر توسط کارشناس واگیر مرکز بهداشت ازنا جهت کارکنان موکبها</vt:lpstr>
      <vt:lpstr>توزیع تراکت های آموزشی جهت زائرین پیاده روی اربعین</vt:lpstr>
      <vt:lpstr>توزیع تراکت های آموزشی جهت زائرین پیاده روی اربعین</vt:lpstr>
      <vt:lpstr>اجرای جلسه آموزشی پیاده روی اربعین در خصوص پیشگیری از بیماریهای منتقله از آب و در مکان شهدای گمنام ازناغذا جهت زائرین</vt:lpstr>
      <vt:lpstr>توزیع کارت بیماران دیابتی جهت بیماران شناسایی شده در کربلا توسط رابط سلامت موکبهای ازنا</vt:lpstr>
      <vt:lpstr>آموزش روحانیون</vt:lpstr>
      <vt:lpstr>آموزش خادمین موکب ها</vt:lpstr>
      <vt:lpstr>توزیع مواد آموزشی دربین موکب ها</vt:lpstr>
      <vt:lpstr>PowerPoint Presentation</vt:lpstr>
      <vt:lpstr>کمیته های درون بخشی</vt:lpstr>
      <vt:lpstr>کمیته برون بخشی</vt:lpstr>
      <vt:lpstr>کارگروه سلامت اربعین</vt:lpstr>
      <vt:lpstr>جلسه آموزشی موکب داران</vt:lpstr>
      <vt:lpstr>جلسه آموزشی روحانیون</vt:lpstr>
      <vt:lpstr>جلسه هماهنگی با دهیاران و شورای اسلامی سیلاخور</vt:lpstr>
      <vt:lpstr>اطلاع رسانی در فضای مجازی</vt:lpstr>
      <vt:lpstr>نصب بنر در موکبها</vt:lpstr>
      <vt:lpstr>برپایی ایستگاه سلامت در موکب ها</vt:lpstr>
      <vt:lpstr>برپایی غرفه نقاشی در موکبها</vt:lpstr>
      <vt:lpstr>آموزش و اطلاع رسانی توسط سفیران سلامت هلال احمر</vt:lpstr>
      <vt:lpstr>برپایی ایستگاه سلامت در موکب ها</vt:lpstr>
      <vt:lpstr>پلدختر</vt:lpstr>
      <vt:lpstr>کمیته های  درون بخشی</vt:lpstr>
      <vt:lpstr>کمیته های برون بخشی</vt:lpstr>
      <vt:lpstr>جلسه آموزشی با موکب داران توسط واحدهای آموزش سلامت ،مبارزه با بیماریهای واگیر و غیرواگیر، بهداشت محیط و تغذیه</vt:lpstr>
      <vt:lpstr>بنرهای چاپ شده</vt:lpstr>
      <vt:lpstr>آموزش توسط گروه جهادی دانشجویی</vt:lpstr>
      <vt:lpstr>میز آموزش مستقر در موکب ها</vt:lpstr>
      <vt:lpstr>آموزش به زائرین</vt:lpstr>
      <vt:lpstr>آموزش در خصوص فرزندآوری</vt:lpstr>
      <vt:lpstr>دومین زیر کمیته ویژه اربعین مرداد 1402</vt:lpstr>
      <vt:lpstr>جلسه آموزشی جهت موکب داران و سر کاروان و ادارات سطح شهرستان مرداد 1402</vt:lpstr>
      <vt:lpstr>آموزش گرمازدگی ویزه پیاده روی اربعین در فضای مجازی مرداد 1402</vt:lpstr>
      <vt:lpstr>آموزش رابط سلامت کاروانها و موکب ها مرداد1402 </vt:lpstr>
      <vt:lpstr>آموزش و توزیع رسانه  در موکب شهدای سوری توسط گروه جهادی دانشجویی شهرستان رومشکان 1402</vt:lpstr>
      <vt:lpstr>آموزش خادمین موکب شهدای سوری شهرستان رومشکان شهریور1402</vt:lpstr>
      <vt:lpstr>نصب بنر</vt:lpstr>
      <vt:lpstr>برپایی ایستگاه آموزش در موکب شهدای سوری و انصارالحسین چغابل شهریور 1402 شهرستان رومشکان</vt:lpstr>
      <vt:lpstr>آموزش و توزیع رسانه جهت زائرین توسط رابط سلامت کاروان چغابل شهرستان رومشکان شهریور 1402</vt:lpstr>
      <vt:lpstr>کمیته درون بخشی و برون بخشی</vt:lpstr>
      <vt:lpstr>برگزاری جلسه حضوری در اداره تبلیغات</vt:lpstr>
      <vt:lpstr>تشکیل کانال جهت موکب داران و نصب بنر</vt:lpstr>
      <vt:lpstr>همایش توجیهی مسئولین هیئات مذهبی شهرستان</vt:lpstr>
      <vt:lpstr>ارائه نکات بهداشتی توسط امام جمعه محترم شهرستان در بین خطبه ها به نمازگزاران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کمیته درون بخشی</vt:lpstr>
      <vt:lpstr>آموزش زائرین </vt:lpstr>
      <vt:lpstr>ارسال پیامک آموزشی</vt:lpstr>
      <vt:lpstr>بارگذاری پیام های آموزشی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arman</cp:lastModifiedBy>
  <cp:revision>169</cp:revision>
  <dcterms:created xsi:type="dcterms:W3CDTF">2023-02-10T18:57:46Z</dcterms:created>
  <dcterms:modified xsi:type="dcterms:W3CDTF">2024-01-10T11:39:07Z</dcterms:modified>
</cp:coreProperties>
</file>